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svg" ContentType="image/svg+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theme/theme3.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4.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5" r:id="rId4"/>
    <p:sldMasterId id="2147483683" r:id="rId5"/>
    <p:sldMasterId id="2147483685" r:id="rId6"/>
    <p:sldMasterId id="2147483706" r:id="rId7"/>
    <p:sldMasterId id="2147483718" r:id="rId8"/>
  </p:sldMasterIdLst>
  <p:notesMasterIdLst>
    <p:notesMasterId r:id="rId55"/>
  </p:notesMasterIdLst>
  <p:sldIdLst>
    <p:sldId id="280" r:id="rId9"/>
    <p:sldId id="321" r:id="rId10"/>
    <p:sldId id="334" r:id="rId11"/>
    <p:sldId id="339" r:id="rId12"/>
    <p:sldId id="347" r:id="rId13"/>
    <p:sldId id="340" r:id="rId14"/>
    <p:sldId id="342" r:id="rId15"/>
    <p:sldId id="346" r:id="rId16"/>
    <p:sldId id="345" r:id="rId17"/>
    <p:sldId id="341" r:id="rId18"/>
    <p:sldId id="348" r:id="rId19"/>
    <p:sldId id="351" r:id="rId20"/>
    <p:sldId id="343" r:id="rId21"/>
    <p:sldId id="353" r:id="rId22"/>
    <p:sldId id="352" r:id="rId23"/>
    <p:sldId id="355" r:id="rId24"/>
    <p:sldId id="344" r:id="rId25"/>
    <p:sldId id="354" r:id="rId26"/>
    <p:sldId id="357" r:id="rId27"/>
    <p:sldId id="356" r:id="rId28"/>
    <p:sldId id="370" r:id="rId29"/>
    <p:sldId id="358" r:id="rId30"/>
    <p:sldId id="349" r:id="rId31"/>
    <p:sldId id="361" r:id="rId32"/>
    <p:sldId id="368" r:id="rId33"/>
    <p:sldId id="369" r:id="rId34"/>
    <p:sldId id="371" r:id="rId35"/>
    <p:sldId id="372" r:id="rId36"/>
    <p:sldId id="377" r:id="rId37"/>
    <p:sldId id="376" r:id="rId38"/>
    <p:sldId id="375" r:id="rId39"/>
    <p:sldId id="373" r:id="rId40"/>
    <p:sldId id="374" r:id="rId41"/>
    <p:sldId id="360" r:id="rId42"/>
    <p:sldId id="362" r:id="rId43"/>
    <p:sldId id="363" r:id="rId44"/>
    <p:sldId id="365" r:id="rId45"/>
    <p:sldId id="366" r:id="rId46"/>
    <p:sldId id="359" r:id="rId47"/>
    <p:sldId id="332" r:id="rId48"/>
    <p:sldId id="310" r:id="rId49"/>
    <p:sldId id="331" r:id="rId50"/>
    <p:sldId id="350" r:id="rId51"/>
    <p:sldId id="367" r:id="rId52"/>
    <p:sldId id="333" r:id="rId53"/>
    <p:sldId id="319" r:id="rId5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Untitled Section" id="{FCA309BC-425A-DD42-98C2-75A72F7C624A}">
          <p14:sldIdLst>
            <p14:sldId id="280"/>
            <p14:sldId id="321"/>
            <p14:sldId id="334"/>
            <p14:sldId id="339"/>
            <p14:sldId id="347"/>
            <p14:sldId id="340"/>
            <p14:sldId id="342"/>
            <p14:sldId id="346"/>
            <p14:sldId id="345"/>
            <p14:sldId id="341"/>
            <p14:sldId id="348"/>
            <p14:sldId id="351"/>
            <p14:sldId id="343"/>
            <p14:sldId id="353"/>
            <p14:sldId id="352"/>
            <p14:sldId id="355"/>
            <p14:sldId id="344"/>
            <p14:sldId id="354"/>
            <p14:sldId id="357"/>
            <p14:sldId id="356"/>
            <p14:sldId id="370"/>
            <p14:sldId id="358"/>
            <p14:sldId id="349"/>
            <p14:sldId id="361"/>
            <p14:sldId id="368"/>
            <p14:sldId id="369"/>
            <p14:sldId id="371"/>
            <p14:sldId id="372"/>
            <p14:sldId id="377"/>
            <p14:sldId id="376"/>
            <p14:sldId id="375"/>
            <p14:sldId id="373"/>
            <p14:sldId id="374"/>
            <p14:sldId id="360"/>
            <p14:sldId id="362"/>
            <p14:sldId id="363"/>
            <p14:sldId id="365"/>
            <p14:sldId id="366"/>
            <p14:sldId id="359"/>
            <p14:sldId id="332"/>
            <p14:sldId id="310"/>
            <p14:sldId id="331"/>
            <p14:sldId id="350"/>
            <p14:sldId id="367"/>
            <p14:sldId id="333"/>
            <p14:sldId id="319"/>
          </p14:sldIdLst>
        </p14:section>
      </p14:sectionLst>
    </p:ex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749" autoAdjust="0"/>
    <p:restoredTop sz="82571"/>
  </p:normalViewPr>
  <p:slideViewPr>
    <p:cSldViewPr snapToGrid="0" snapToObjects="1">
      <p:cViewPr varScale="1">
        <p:scale>
          <a:sx n="35" d="100"/>
          <a:sy n="35" d="100"/>
        </p:scale>
        <p:origin x="834" y="42"/>
      </p:cViewPr>
      <p:guideLst>
        <p:guide orient="horz" pos="2160"/>
        <p:guide pos="2880"/>
      </p:guideLst>
    </p:cSldViewPr>
  </p:slideViewPr>
  <p:notesTextViewPr>
    <p:cViewPr>
      <p:scale>
        <a:sx n="1" d="1"/>
        <a:sy n="1" d="1"/>
      </p:scale>
      <p:origin x="0" y="0"/>
    </p:cViewPr>
  </p:notesTextViewPr>
  <p:sorterViewPr>
    <p:cViewPr>
      <p:scale>
        <a:sx n="66" d="100"/>
        <a:sy n="66" d="100"/>
      </p:scale>
      <p:origin x="0" y="0"/>
    </p:cViewPr>
  </p:sorterViewPr>
  <p:notesViewPr>
    <p:cSldViewPr snapToGrid="0" snapToObjects="1">
      <p:cViewPr varScale="1">
        <p:scale>
          <a:sx n="83" d="100"/>
          <a:sy n="83" d="100"/>
        </p:scale>
        <p:origin x="3078" y="9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slide" Target="slides/slide31.xml"/><Relationship Id="rId21" Type="http://schemas.openxmlformats.org/officeDocument/2006/relationships/slide" Target="slides/slide13.xml"/><Relationship Id="rId34" Type="http://schemas.openxmlformats.org/officeDocument/2006/relationships/slide" Target="slides/slide26.xml"/><Relationship Id="rId42" Type="http://schemas.openxmlformats.org/officeDocument/2006/relationships/slide" Target="slides/slide34.xml"/><Relationship Id="rId47" Type="http://schemas.openxmlformats.org/officeDocument/2006/relationships/slide" Target="slides/slide39.xml"/><Relationship Id="rId50" Type="http://schemas.openxmlformats.org/officeDocument/2006/relationships/slide" Target="slides/slide42.xml"/><Relationship Id="rId55" Type="http://schemas.openxmlformats.org/officeDocument/2006/relationships/notesMaster" Target="notesMasters/notesMaster1.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8.xml"/><Relationship Id="rId29" Type="http://schemas.openxmlformats.org/officeDocument/2006/relationships/slide" Target="slides/slide21.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slide" Target="slides/slide32.xml"/><Relationship Id="rId45" Type="http://schemas.openxmlformats.org/officeDocument/2006/relationships/slide" Target="slides/slide37.xml"/><Relationship Id="rId53" Type="http://schemas.openxmlformats.org/officeDocument/2006/relationships/slide" Target="slides/slide45.xml"/><Relationship Id="rId58" Type="http://schemas.openxmlformats.org/officeDocument/2006/relationships/theme" Target="theme/theme1.xml"/><Relationship Id="rId5" Type="http://schemas.openxmlformats.org/officeDocument/2006/relationships/slideMaster" Target="slideMasters/slideMaster2.xml"/><Relationship Id="rId19" Type="http://schemas.openxmlformats.org/officeDocument/2006/relationships/slide" Target="slides/slide11.xml"/><Relationship Id="rId4" Type="http://schemas.openxmlformats.org/officeDocument/2006/relationships/slideMaster" Target="slideMasters/slideMaster1.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slide" Target="slides/slide35.xml"/><Relationship Id="rId48" Type="http://schemas.openxmlformats.org/officeDocument/2006/relationships/slide" Target="slides/slide40.xml"/><Relationship Id="rId56" Type="http://schemas.openxmlformats.org/officeDocument/2006/relationships/presProps" Target="presProps.xml"/><Relationship Id="rId8" Type="http://schemas.openxmlformats.org/officeDocument/2006/relationships/slideMaster" Target="slideMasters/slideMaster5.xml"/><Relationship Id="rId51" Type="http://schemas.openxmlformats.org/officeDocument/2006/relationships/slide" Target="slides/slide43.xml"/><Relationship Id="rId3" Type="http://schemas.openxmlformats.org/officeDocument/2006/relationships/customXml" Target="../customXml/item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slide" Target="slides/slide38.xml"/><Relationship Id="rId59" Type="http://schemas.openxmlformats.org/officeDocument/2006/relationships/tableStyles" Target="tableStyles.xml"/><Relationship Id="rId20" Type="http://schemas.openxmlformats.org/officeDocument/2006/relationships/slide" Target="slides/slide12.xml"/><Relationship Id="rId41" Type="http://schemas.openxmlformats.org/officeDocument/2006/relationships/slide" Target="slides/slide33.xml"/><Relationship Id="rId54" Type="http://schemas.openxmlformats.org/officeDocument/2006/relationships/slide" Target="slides/slide46.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slide" Target="slides/slide41.xml"/><Relationship Id="rId57" Type="http://schemas.openxmlformats.org/officeDocument/2006/relationships/viewProps" Target="viewProps.xml"/><Relationship Id="rId10" Type="http://schemas.openxmlformats.org/officeDocument/2006/relationships/slide" Target="slides/slide2.xml"/><Relationship Id="rId31" Type="http://schemas.openxmlformats.org/officeDocument/2006/relationships/slide" Target="slides/slide23.xml"/><Relationship Id="rId44" Type="http://schemas.openxmlformats.org/officeDocument/2006/relationships/slide" Target="slides/slide36.xml"/><Relationship Id="rId52" Type="http://schemas.openxmlformats.org/officeDocument/2006/relationships/slide" Target="slides/slide44.xml"/></Relationships>
</file>

<file path=ppt/diagrams/_rels/data2.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73.svg"/><Relationship Id="rId1" Type="http://schemas.openxmlformats.org/officeDocument/2006/relationships/image" Target="../media/image72.png"/><Relationship Id="rId4" Type="http://schemas.openxmlformats.org/officeDocument/2006/relationships/image" Target="../media/image75.svg"/></Relationships>
</file>

<file path=ppt/diagrams/_rels/drawing2.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73.svg"/><Relationship Id="rId1" Type="http://schemas.openxmlformats.org/officeDocument/2006/relationships/image" Target="../media/image72.png"/><Relationship Id="rId4" Type="http://schemas.openxmlformats.org/officeDocument/2006/relationships/image" Target="../media/image75.svg"/></Relationships>
</file>

<file path=ppt/diagrams/colors1.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5DA1E67-D0E8-A14E-9C3E-3D0019E2F0C7}" type="doc">
      <dgm:prSet loTypeId="urn:microsoft.com/office/officeart/2005/8/layout/radial1" loCatId="" qsTypeId="urn:microsoft.com/office/officeart/2005/8/quickstyle/simple1" qsCatId="simple" csTypeId="urn:microsoft.com/office/officeart/2005/8/colors/accent0_2" csCatId="mainScheme" phldr="1"/>
      <dgm:spPr/>
      <dgm:t>
        <a:bodyPr/>
        <a:lstStyle/>
        <a:p>
          <a:endParaRPr lang="en-GB"/>
        </a:p>
      </dgm:t>
    </dgm:pt>
    <dgm:pt modelId="{FD5D2CF1-66D4-DC42-9D29-6F877769ECBB}">
      <dgm:prSet phldrT="[Text]"/>
      <dgm:spPr>
        <a:ln w="82550"/>
      </dgm:spPr>
      <dgm:t>
        <a:bodyPr/>
        <a:lstStyle/>
        <a:p>
          <a:r>
            <a:rPr lang="en-GB" dirty="0"/>
            <a:t>Concept and Market</a:t>
          </a:r>
        </a:p>
      </dgm:t>
    </dgm:pt>
    <dgm:pt modelId="{1DE9E9E3-C9A9-DB4E-8C1E-964A6236D5B7}" type="parTrans" cxnId="{C4EADD46-D5BD-2044-A312-56EA841A024F}">
      <dgm:prSet/>
      <dgm:spPr/>
      <dgm:t>
        <a:bodyPr/>
        <a:lstStyle/>
        <a:p>
          <a:endParaRPr lang="en-GB"/>
        </a:p>
      </dgm:t>
    </dgm:pt>
    <dgm:pt modelId="{F1B2C75E-138E-CA4D-9DE0-87CD03C5D353}" type="sibTrans" cxnId="{C4EADD46-D5BD-2044-A312-56EA841A024F}">
      <dgm:prSet/>
      <dgm:spPr/>
      <dgm:t>
        <a:bodyPr/>
        <a:lstStyle/>
        <a:p>
          <a:endParaRPr lang="en-GB"/>
        </a:p>
      </dgm:t>
    </dgm:pt>
    <dgm:pt modelId="{BA5367E8-6957-2C4F-9991-2E6384E37E50}">
      <dgm:prSet phldrT="[Text]"/>
      <dgm:spPr>
        <a:ln w="60325">
          <a:solidFill>
            <a:srgbClr val="C00000"/>
          </a:solidFill>
        </a:ln>
      </dgm:spPr>
      <dgm:t>
        <a:bodyPr/>
        <a:lstStyle/>
        <a:p>
          <a:r>
            <a:rPr lang="en-GB" dirty="0"/>
            <a:t>Quality</a:t>
          </a:r>
        </a:p>
      </dgm:t>
    </dgm:pt>
    <dgm:pt modelId="{4877250E-BC10-5F4F-8A35-D6C10E6291E5}" type="parTrans" cxnId="{9951A820-D294-0F46-9F14-2D71C54D085E}">
      <dgm:prSet/>
      <dgm:spPr/>
      <dgm:t>
        <a:bodyPr/>
        <a:lstStyle/>
        <a:p>
          <a:endParaRPr lang="en-GB" dirty="0"/>
        </a:p>
      </dgm:t>
    </dgm:pt>
    <dgm:pt modelId="{D2057914-19CE-4D43-8158-11DEB918E616}" type="sibTrans" cxnId="{9951A820-D294-0F46-9F14-2D71C54D085E}">
      <dgm:prSet/>
      <dgm:spPr/>
      <dgm:t>
        <a:bodyPr/>
        <a:lstStyle/>
        <a:p>
          <a:endParaRPr lang="en-GB"/>
        </a:p>
      </dgm:t>
    </dgm:pt>
    <dgm:pt modelId="{EC2A0D1C-4E7D-6549-8945-B1175489B2BD}">
      <dgm:prSet phldrT="[Text]"/>
      <dgm:spPr>
        <a:ln w="53975">
          <a:solidFill>
            <a:srgbClr val="C00000"/>
          </a:solidFill>
        </a:ln>
      </dgm:spPr>
      <dgm:t>
        <a:bodyPr/>
        <a:lstStyle/>
        <a:p>
          <a:r>
            <a:rPr lang="en-GB" dirty="0"/>
            <a:t>Menu</a:t>
          </a:r>
        </a:p>
      </dgm:t>
    </dgm:pt>
    <dgm:pt modelId="{5A757CF2-DB45-FA41-B113-D1FB7CC94E7C}" type="parTrans" cxnId="{156AD680-F07C-B14F-B8BF-9C2828C9BBDB}">
      <dgm:prSet/>
      <dgm:spPr/>
      <dgm:t>
        <a:bodyPr/>
        <a:lstStyle/>
        <a:p>
          <a:endParaRPr lang="en-GB" dirty="0"/>
        </a:p>
      </dgm:t>
    </dgm:pt>
    <dgm:pt modelId="{8C9524BA-6B67-3B4E-9894-9039AA9C21E9}" type="sibTrans" cxnId="{156AD680-F07C-B14F-B8BF-9C2828C9BBDB}">
      <dgm:prSet/>
      <dgm:spPr/>
      <dgm:t>
        <a:bodyPr/>
        <a:lstStyle/>
        <a:p>
          <a:endParaRPr lang="en-GB"/>
        </a:p>
      </dgm:t>
    </dgm:pt>
    <dgm:pt modelId="{19126976-47BE-774D-863D-973ACA38B56D}">
      <dgm:prSet phldrT="[Text]"/>
      <dgm:spPr/>
      <dgm:t>
        <a:bodyPr/>
        <a:lstStyle/>
        <a:p>
          <a:r>
            <a:rPr lang="en-GB" dirty="0"/>
            <a:t>Price</a:t>
          </a:r>
        </a:p>
      </dgm:t>
    </dgm:pt>
    <dgm:pt modelId="{3CFB190B-58F1-0448-9549-3325C1D58A21}" type="parTrans" cxnId="{2B42AECE-EC88-FE43-A471-96ED185AC2C9}">
      <dgm:prSet/>
      <dgm:spPr/>
      <dgm:t>
        <a:bodyPr/>
        <a:lstStyle/>
        <a:p>
          <a:endParaRPr lang="en-GB" dirty="0"/>
        </a:p>
      </dgm:t>
    </dgm:pt>
    <dgm:pt modelId="{F3CCCAA9-1D92-B94B-B5F2-461327DCB762}" type="sibTrans" cxnId="{2B42AECE-EC88-FE43-A471-96ED185AC2C9}">
      <dgm:prSet/>
      <dgm:spPr/>
      <dgm:t>
        <a:bodyPr/>
        <a:lstStyle/>
        <a:p>
          <a:endParaRPr lang="en-GB"/>
        </a:p>
      </dgm:t>
    </dgm:pt>
    <dgm:pt modelId="{361921AB-34C8-4F4D-8DC9-098C32E1036C}">
      <dgm:prSet phldrT="[Text]" custT="1"/>
      <dgm:spPr/>
      <dgm:t>
        <a:bodyPr/>
        <a:lstStyle/>
        <a:p>
          <a:r>
            <a:rPr lang="en-GB" sz="1400" dirty="0"/>
            <a:t>Atmosphere</a:t>
          </a:r>
        </a:p>
      </dgm:t>
    </dgm:pt>
    <dgm:pt modelId="{C781D3EF-C205-0048-ABF4-A2CB23AE2F02}" type="parTrans" cxnId="{180BE916-17A7-194B-A98D-9DDACDF01094}">
      <dgm:prSet/>
      <dgm:spPr/>
      <dgm:t>
        <a:bodyPr/>
        <a:lstStyle/>
        <a:p>
          <a:endParaRPr lang="en-GB" dirty="0"/>
        </a:p>
      </dgm:t>
    </dgm:pt>
    <dgm:pt modelId="{D4A95995-908D-2844-BC08-AAA1B344F8CE}" type="sibTrans" cxnId="{180BE916-17A7-194B-A98D-9DDACDF01094}">
      <dgm:prSet/>
      <dgm:spPr/>
      <dgm:t>
        <a:bodyPr/>
        <a:lstStyle/>
        <a:p>
          <a:endParaRPr lang="en-GB"/>
        </a:p>
      </dgm:t>
    </dgm:pt>
    <dgm:pt modelId="{14A2C8B0-21A6-2743-A174-33FE33F59F07}">
      <dgm:prSet custT="1"/>
      <dgm:spPr>
        <a:ln w="66675">
          <a:solidFill>
            <a:schemeClr val="tx1"/>
          </a:solidFill>
        </a:ln>
      </dgm:spPr>
      <dgm:t>
        <a:bodyPr/>
        <a:lstStyle/>
        <a:p>
          <a:r>
            <a:rPr lang="en-GB" sz="1400" dirty="0"/>
            <a:t>Location</a:t>
          </a:r>
        </a:p>
      </dgm:t>
    </dgm:pt>
    <dgm:pt modelId="{A38A538E-9400-8B42-905E-DFEBA34DBE21}" type="parTrans" cxnId="{0EBC2A16-40B8-BD41-94D1-55A537CD636F}">
      <dgm:prSet/>
      <dgm:spPr/>
      <dgm:t>
        <a:bodyPr/>
        <a:lstStyle/>
        <a:p>
          <a:endParaRPr lang="en-GB" dirty="0"/>
        </a:p>
      </dgm:t>
    </dgm:pt>
    <dgm:pt modelId="{C64EC1FB-FEC2-1F48-87B5-CC7CF7EDD302}" type="sibTrans" cxnId="{0EBC2A16-40B8-BD41-94D1-55A537CD636F}">
      <dgm:prSet/>
      <dgm:spPr/>
      <dgm:t>
        <a:bodyPr/>
        <a:lstStyle/>
        <a:p>
          <a:endParaRPr lang="en-GB"/>
        </a:p>
      </dgm:t>
    </dgm:pt>
    <dgm:pt modelId="{764ACE83-49CC-4A45-8A22-51F1EE127C70}">
      <dgm:prSet custT="1"/>
      <dgm:spPr/>
      <dgm:t>
        <a:bodyPr/>
        <a:lstStyle/>
        <a:p>
          <a:r>
            <a:rPr lang="en-GB" sz="1400" dirty="0"/>
            <a:t>Management</a:t>
          </a:r>
        </a:p>
      </dgm:t>
    </dgm:pt>
    <dgm:pt modelId="{DC5BD7E2-E81A-644F-9724-F117D6E8066A}" type="parTrans" cxnId="{F89614D4-07B0-9241-A9A7-73319F70D7B2}">
      <dgm:prSet/>
      <dgm:spPr/>
      <dgm:t>
        <a:bodyPr/>
        <a:lstStyle/>
        <a:p>
          <a:endParaRPr lang="en-GB" dirty="0"/>
        </a:p>
      </dgm:t>
    </dgm:pt>
    <dgm:pt modelId="{55914B07-F4F7-744C-894C-21FD01DD7E39}" type="sibTrans" cxnId="{F89614D4-07B0-9241-A9A7-73319F70D7B2}">
      <dgm:prSet/>
      <dgm:spPr/>
      <dgm:t>
        <a:bodyPr/>
        <a:lstStyle/>
        <a:p>
          <a:endParaRPr lang="en-GB"/>
        </a:p>
      </dgm:t>
    </dgm:pt>
    <dgm:pt modelId="{B603875C-3C0A-1C4A-829B-CD2A3C03A8CD}">
      <dgm:prSet/>
      <dgm:spPr>
        <a:ln w="73025">
          <a:solidFill>
            <a:srgbClr val="C00000"/>
          </a:solidFill>
        </a:ln>
      </dgm:spPr>
      <dgm:t>
        <a:bodyPr/>
        <a:lstStyle/>
        <a:p>
          <a:r>
            <a:rPr lang="en-GB" dirty="0"/>
            <a:t>Food</a:t>
          </a:r>
        </a:p>
      </dgm:t>
    </dgm:pt>
    <dgm:pt modelId="{C1BFF2CA-21D2-3A4A-8471-50213EE0E9EA}" type="parTrans" cxnId="{FC268ACC-B8C5-ED4E-906E-F369378DDB0B}">
      <dgm:prSet/>
      <dgm:spPr/>
      <dgm:t>
        <a:bodyPr/>
        <a:lstStyle/>
        <a:p>
          <a:endParaRPr lang="en-GB" dirty="0"/>
        </a:p>
      </dgm:t>
    </dgm:pt>
    <dgm:pt modelId="{3CBFA88B-63B1-BE40-ACA1-45F6222A79C0}" type="sibTrans" cxnId="{FC268ACC-B8C5-ED4E-906E-F369378DDB0B}">
      <dgm:prSet/>
      <dgm:spPr/>
      <dgm:t>
        <a:bodyPr/>
        <a:lstStyle/>
        <a:p>
          <a:endParaRPr lang="en-GB"/>
        </a:p>
      </dgm:t>
    </dgm:pt>
    <dgm:pt modelId="{6A544FBA-93FA-764F-A109-8A10CE5D73D2}">
      <dgm:prSet/>
      <dgm:spPr/>
      <dgm:t>
        <a:bodyPr/>
        <a:lstStyle/>
        <a:p>
          <a:r>
            <a:rPr lang="en-GB" dirty="0"/>
            <a:t>Service</a:t>
          </a:r>
        </a:p>
      </dgm:t>
    </dgm:pt>
    <dgm:pt modelId="{73DEB9FE-2B70-E645-8CCF-9E55573754EC}" type="parTrans" cxnId="{1B4979C9-1F7A-8F42-83D8-29452B5EB163}">
      <dgm:prSet/>
      <dgm:spPr/>
      <dgm:t>
        <a:bodyPr/>
        <a:lstStyle/>
        <a:p>
          <a:endParaRPr lang="en-GB" dirty="0"/>
        </a:p>
      </dgm:t>
    </dgm:pt>
    <dgm:pt modelId="{162FD573-689F-C94B-81E4-5E8468C7F48A}" type="sibTrans" cxnId="{1B4979C9-1F7A-8F42-83D8-29452B5EB163}">
      <dgm:prSet/>
      <dgm:spPr/>
      <dgm:t>
        <a:bodyPr/>
        <a:lstStyle/>
        <a:p>
          <a:endParaRPr lang="en-GB"/>
        </a:p>
      </dgm:t>
    </dgm:pt>
    <dgm:pt modelId="{31AF6823-6C42-4741-A03D-9E51679CC006}" type="pres">
      <dgm:prSet presAssocID="{A5DA1E67-D0E8-A14E-9C3E-3D0019E2F0C7}" presName="cycle" presStyleCnt="0">
        <dgm:presLayoutVars>
          <dgm:chMax val="1"/>
          <dgm:dir/>
          <dgm:animLvl val="ctr"/>
          <dgm:resizeHandles val="exact"/>
        </dgm:presLayoutVars>
      </dgm:prSet>
      <dgm:spPr/>
    </dgm:pt>
    <dgm:pt modelId="{54F8BBD3-4417-8A4F-AA2E-EFF1EC59CE08}" type="pres">
      <dgm:prSet presAssocID="{FD5D2CF1-66D4-DC42-9D29-6F877769ECBB}" presName="centerShape" presStyleLbl="node0" presStyleIdx="0" presStyleCnt="1"/>
      <dgm:spPr/>
    </dgm:pt>
    <dgm:pt modelId="{8C2730F4-0B23-CC4F-B793-1736D366DB88}" type="pres">
      <dgm:prSet presAssocID="{4877250E-BC10-5F4F-8A35-D6C10E6291E5}" presName="Name9" presStyleLbl="parChTrans1D2" presStyleIdx="0" presStyleCnt="8"/>
      <dgm:spPr/>
    </dgm:pt>
    <dgm:pt modelId="{F3F373E9-1CF6-1646-AEAA-0197D9F45EEA}" type="pres">
      <dgm:prSet presAssocID="{4877250E-BC10-5F4F-8A35-D6C10E6291E5}" presName="connTx" presStyleLbl="parChTrans1D2" presStyleIdx="0" presStyleCnt="8"/>
      <dgm:spPr/>
    </dgm:pt>
    <dgm:pt modelId="{C564384B-23BC-6145-B135-6941CDF096D4}" type="pres">
      <dgm:prSet presAssocID="{BA5367E8-6957-2C4F-9991-2E6384E37E50}" presName="node" presStyleLbl="node1" presStyleIdx="0" presStyleCnt="8">
        <dgm:presLayoutVars>
          <dgm:bulletEnabled val="1"/>
        </dgm:presLayoutVars>
      </dgm:prSet>
      <dgm:spPr/>
    </dgm:pt>
    <dgm:pt modelId="{B29EC355-A31B-E542-A261-C20DA423F000}" type="pres">
      <dgm:prSet presAssocID="{5A757CF2-DB45-FA41-B113-D1FB7CC94E7C}" presName="Name9" presStyleLbl="parChTrans1D2" presStyleIdx="1" presStyleCnt="8"/>
      <dgm:spPr/>
    </dgm:pt>
    <dgm:pt modelId="{08D99619-08A2-2345-9E0A-64E02215FE6B}" type="pres">
      <dgm:prSet presAssocID="{5A757CF2-DB45-FA41-B113-D1FB7CC94E7C}" presName="connTx" presStyleLbl="parChTrans1D2" presStyleIdx="1" presStyleCnt="8"/>
      <dgm:spPr/>
    </dgm:pt>
    <dgm:pt modelId="{E05F6022-0FFC-C945-B745-A37D55E97E1F}" type="pres">
      <dgm:prSet presAssocID="{EC2A0D1C-4E7D-6549-8945-B1175489B2BD}" presName="node" presStyleLbl="node1" presStyleIdx="1" presStyleCnt="8">
        <dgm:presLayoutVars>
          <dgm:bulletEnabled val="1"/>
        </dgm:presLayoutVars>
      </dgm:prSet>
      <dgm:spPr/>
    </dgm:pt>
    <dgm:pt modelId="{B091E45D-5E25-6D40-9699-3D4082919D09}" type="pres">
      <dgm:prSet presAssocID="{3CFB190B-58F1-0448-9549-3325C1D58A21}" presName="Name9" presStyleLbl="parChTrans1D2" presStyleIdx="2" presStyleCnt="8"/>
      <dgm:spPr/>
    </dgm:pt>
    <dgm:pt modelId="{90F442A3-FE61-AB4D-AD92-057DB65773D9}" type="pres">
      <dgm:prSet presAssocID="{3CFB190B-58F1-0448-9549-3325C1D58A21}" presName="connTx" presStyleLbl="parChTrans1D2" presStyleIdx="2" presStyleCnt="8"/>
      <dgm:spPr/>
    </dgm:pt>
    <dgm:pt modelId="{DBC4B1EE-8461-FB4C-BB3D-3988F0879A8B}" type="pres">
      <dgm:prSet presAssocID="{19126976-47BE-774D-863D-973ACA38B56D}" presName="node" presStyleLbl="node1" presStyleIdx="2" presStyleCnt="8">
        <dgm:presLayoutVars>
          <dgm:bulletEnabled val="1"/>
        </dgm:presLayoutVars>
      </dgm:prSet>
      <dgm:spPr/>
    </dgm:pt>
    <dgm:pt modelId="{D8CA9BBD-F62E-CB42-97FE-542BA2628CC2}" type="pres">
      <dgm:prSet presAssocID="{C781D3EF-C205-0048-ABF4-A2CB23AE2F02}" presName="Name9" presStyleLbl="parChTrans1D2" presStyleIdx="3" presStyleCnt="8"/>
      <dgm:spPr/>
    </dgm:pt>
    <dgm:pt modelId="{D1BC5FC3-1F83-584E-932C-139DC34FA9D2}" type="pres">
      <dgm:prSet presAssocID="{C781D3EF-C205-0048-ABF4-A2CB23AE2F02}" presName="connTx" presStyleLbl="parChTrans1D2" presStyleIdx="3" presStyleCnt="8"/>
      <dgm:spPr/>
    </dgm:pt>
    <dgm:pt modelId="{F8AC912C-DF51-0346-B6FF-2215303CA113}" type="pres">
      <dgm:prSet presAssocID="{361921AB-34C8-4F4D-8DC9-098C32E1036C}" presName="node" presStyleLbl="node1" presStyleIdx="3" presStyleCnt="8" custScaleX="124004">
        <dgm:presLayoutVars>
          <dgm:bulletEnabled val="1"/>
        </dgm:presLayoutVars>
      </dgm:prSet>
      <dgm:spPr/>
    </dgm:pt>
    <dgm:pt modelId="{FC38EE7F-1F0B-BB4A-BE15-B2A9088D671F}" type="pres">
      <dgm:prSet presAssocID="{A38A538E-9400-8B42-905E-DFEBA34DBE21}" presName="Name9" presStyleLbl="parChTrans1D2" presStyleIdx="4" presStyleCnt="8"/>
      <dgm:spPr/>
    </dgm:pt>
    <dgm:pt modelId="{081A4125-D9D5-DE45-BD09-A07EE8EFE2BB}" type="pres">
      <dgm:prSet presAssocID="{A38A538E-9400-8B42-905E-DFEBA34DBE21}" presName="connTx" presStyleLbl="parChTrans1D2" presStyleIdx="4" presStyleCnt="8"/>
      <dgm:spPr/>
    </dgm:pt>
    <dgm:pt modelId="{46CA49EC-B6AE-D74D-9D3C-2D6CB3656A1E}" type="pres">
      <dgm:prSet presAssocID="{14A2C8B0-21A6-2743-A174-33FE33F59F07}" presName="node" presStyleLbl="node1" presStyleIdx="4" presStyleCnt="8">
        <dgm:presLayoutVars>
          <dgm:bulletEnabled val="1"/>
        </dgm:presLayoutVars>
      </dgm:prSet>
      <dgm:spPr/>
    </dgm:pt>
    <dgm:pt modelId="{B0647F6E-D03D-7E45-BB75-723048D64920}" type="pres">
      <dgm:prSet presAssocID="{DC5BD7E2-E81A-644F-9724-F117D6E8066A}" presName="Name9" presStyleLbl="parChTrans1D2" presStyleIdx="5" presStyleCnt="8"/>
      <dgm:spPr/>
    </dgm:pt>
    <dgm:pt modelId="{8F308993-7BDE-A544-B01A-07686CA07866}" type="pres">
      <dgm:prSet presAssocID="{DC5BD7E2-E81A-644F-9724-F117D6E8066A}" presName="connTx" presStyleLbl="parChTrans1D2" presStyleIdx="5" presStyleCnt="8"/>
      <dgm:spPr/>
    </dgm:pt>
    <dgm:pt modelId="{3120B6B7-E4C8-C646-B9CB-30545361082E}" type="pres">
      <dgm:prSet presAssocID="{764ACE83-49CC-4A45-8A22-51F1EE127C70}" presName="node" presStyleLbl="node1" presStyleIdx="5" presStyleCnt="8" custScaleX="134547">
        <dgm:presLayoutVars>
          <dgm:bulletEnabled val="1"/>
        </dgm:presLayoutVars>
      </dgm:prSet>
      <dgm:spPr/>
    </dgm:pt>
    <dgm:pt modelId="{9FEC83F1-F6FC-404F-8707-E60A865220FE}" type="pres">
      <dgm:prSet presAssocID="{C1BFF2CA-21D2-3A4A-8471-50213EE0E9EA}" presName="Name9" presStyleLbl="parChTrans1D2" presStyleIdx="6" presStyleCnt="8"/>
      <dgm:spPr/>
    </dgm:pt>
    <dgm:pt modelId="{FDB169C7-02C3-3445-A76F-DDCD99DB6334}" type="pres">
      <dgm:prSet presAssocID="{C1BFF2CA-21D2-3A4A-8471-50213EE0E9EA}" presName="connTx" presStyleLbl="parChTrans1D2" presStyleIdx="6" presStyleCnt="8"/>
      <dgm:spPr/>
    </dgm:pt>
    <dgm:pt modelId="{52034E79-75C0-6449-9673-60A0F53E358A}" type="pres">
      <dgm:prSet presAssocID="{B603875C-3C0A-1C4A-829B-CD2A3C03A8CD}" presName="node" presStyleLbl="node1" presStyleIdx="6" presStyleCnt="8">
        <dgm:presLayoutVars>
          <dgm:bulletEnabled val="1"/>
        </dgm:presLayoutVars>
      </dgm:prSet>
      <dgm:spPr/>
    </dgm:pt>
    <dgm:pt modelId="{3ADB68A2-0387-A845-9743-E3107B328C56}" type="pres">
      <dgm:prSet presAssocID="{73DEB9FE-2B70-E645-8CCF-9E55573754EC}" presName="Name9" presStyleLbl="parChTrans1D2" presStyleIdx="7" presStyleCnt="8"/>
      <dgm:spPr/>
    </dgm:pt>
    <dgm:pt modelId="{68E8C213-B652-3E47-A07C-96B400F7FE4C}" type="pres">
      <dgm:prSet presAssocID="{73DEB9FE-2B70-E645-8CCF-9E55573754EC}" presName="connTx" presStyleLbl="parChTrans1D2" presStyleIdx="7" presStyleCnt="8"/>
      <dgm:spPr/>
    </dgm:pt>
    <dgm:pt modelId="{47D8E914-2E49-E445-8443-8B084865DBE7}" type="pres">
      <dgm:prSet presAssocID="{6A544FBA-93FA-764F-A109-8A10CE5D73D2}" presName="node" presStyleLbl="node1" presStyleIdx="7" presStyleCnt="8">
        <dgm:presLayoutVars>
          <dgm:bulletEnabled val="1"/>
        </dgm:presLayoutVars>
      </dgm:prSet>
      <dgm:spPr/>
    </dgm:pt>
  </dgm:ptLst>
  <dgm:cxnLst>
    <dgm:cxn modelId="{9789C603-E90A-574A-9559-3C43A1C65F0D}" type="presOf" srcId="{6A544FBA-93FA-764F-A109-8A10CE5D73D2}" destId="{47D8E914-2E49-E445-8443-8B084865DBE7}" srcOrd="0" destOrd="0" presId="urn:microsoft.com/office/officeart/2005/8/layout/radial1"/>
    <dgm:cxn modelId="{0EBC2A16-40B8-BD41-94D1-55A537CD636F}" srcId="{FD5D2CF1-66D4-DC42-9D29-6F877769ECBB}" destId="{14A2C8B0-21A6-2743-A174-33FE33F59F07}" srcOrd="4" destOrd="0" parTransId="{A38A538E-9400-8B42-905E-DFEBA34DBE21}" sibTransId="{C64EC1FB-FEC2-1F48-87B5-CC7CF7EDD302}"/>
    <dgm:cxn modelId="{180BE916-17A7-194B-A98D-9DDACDF01094}" srcId="{FD5D2CF1-66D4-DC42-9D29-6F877769ECBB}" destId="{361921AB-34C8-4F4D-8DC9-098C32E1036C}" srcOrd="3" destOrd="0" parTransId="{C781D3EF-C205-0048-ABF4-A2CB23AE2F02}" sibTransId="{D4A95995-908D-2844-BC08-AAA1B344F8CE}"/>
    <dgm:cxn modelId="{26ECE718-86B9-8E44-A44E-9EDC43893FB5}" type="presOf" srcId="{4877250E-BC10-5F4F-8A35-D6C10E6291E5}" destId="{F3F373E9-1CF6-1646-AEAA-0197D9F45EEA}" srcOrd="1" destOrd="0" presId="urn:microsoft.com/office/officeart/2005/8/layout/radial1"/>
    <dgm:cxn modelId="{9951A820-D294-0F46-9F14-2D71C54D085E}" srcId="{FD5D2CF1-66D4-DC42-9D29-6F877769ECBB}" destId="{BA5367E8-6957-2C4F-9991-2E6384E37E50}" srcOrd="0" destOrd="0" parTransId="{4877250E-BC10-5F4F-8A35-D6C10E6291E5}" sibTransId="{D2057914-19CE-4D43-8158-11DEB918E616}"/>
    <dgm:cxn modelId="{00D2FD2C-FCB7-C048-8DD8-F421E21CC5F5}" type="presOf" srcId="{C1BFF2CA-21D2-3A4A-8471-50213EE0E9EA}" destId="{FDB169C7-02C3-3445-A76F-DDCD99DB6334}" srcOrd="1" destOrd="0" presId="urn:microsoft.com/office/officeart/2005/8/layout/radial1"/>
    <dgm:cxn modelId="{3E39FD3B-9BD8-CD42-8110-7A56E19F61AC}" type="presOf" srcId="{361921AB-34C8-4F4D-8DC9-098C32E1036C}" destId="{F8AC912C-DF51-0346-B6FF-2215303CA113}" srcOrd="0" destOrd="0" presId="urn:microsoft.com/office/officeart/2005/8/layout/radial1"/>
    <dgm:cxn modelId="{E4736D3C-1B56-E54F-B175-3597D62076BE}" type="presOf" srcId="{3CFB190B-58F1-0448-9549-3325C1D58A21}" destId="{B091E45D-5E25-6D40-9699-3D4082919D09}" srcOrd="0" destOrd="0" presId="urn:microsoft.com/office/officeart/2005/8/layout/radial1"/>
    <dgm:cxn modelId="{00712040-B4AE-5940-A915-5D657E1E1772}" type="presOf" srcId="{A5DA1E67-D0E8-A14E-9C3E-3D0019E2F0C7}" destId="{31AF6823-6C42-4741-A03D-9E51679CC006}" srcOrd="0" destOrd="0" presId="urn:microsoft.com/office/officeart/2005/8/layout/radial1"/>
    <dgm:cxn modelId="{BA1AC840-45F8-984D-94A5-4FCD653D8F3E}" type="presOf" srcId="{A38A538E-9400-8B42-905E-DFEBA34DBE21}" destId="{081A4125-D9D5-DE45-BD09-A07EE8EFE2BB}" srcOrd="1" destOrd="0" presId="urn:microsoft.com/office/officeart/2005/8/layout/radial1"/>
    <dgm:cxn modelId="{8A05B266-586A-1B42-90FB-B99547B16304}" type="presOf" srcId="{DC5BD7E2-E81A-644F-9724-F117D6E8066A}" destId="{8F308993-7BDE-A544-B01A-07686CA07866}" srcOrd="1" destOrd="0" presId="urn:microsoft.com/office/officeart/2005/8/layout/radial1"/>
    <dgm:cxn modelId="{C4EADD46-D5BD-2044-A312-56EA841A024F}" srcId="{A5DA1E67-D0E8-A14E-9C3E-3D0019E2F0C7}" destId="{FD5D2CF1-66D4-DC42-9D29-6F877769ECBB}" srcOrd="0" destOrd="0" parTransId="{1DE9E9E3-C9A9-DB4E-8C1E-964A6236D5B7}" sibTransId="{F1B2C75E-138E-CA4D-9DE0-87CD03C5D353}"/>
    <dgm:cxn modelId="{068A2E48-8AA5-594F-9BB5-F1309C368375}" type="presOf" srcId="{73DEB9FE-2B70-E645-8CCF-9E55573754EC}" destId="{3ADB68A2-0387-A845-9743-E3107B328C56}" srcOrd="0" destOrd="0" presId="urn:microsoft.com/office/officeart/2005/8/layout/radial1"/>
    <dgm:cxn modelId="{71033D48-70CC-7C4B-B02D-B3B8BF608A7C}" type="presOf" srcId="{5A757CF2-DB45-FA41-B113-D1FB7CC94E7C}" destId="{08D99619-08A2-2345-9E0A-64E02215FE6B}" srcOrd="1" destOrd="0" presId="urn:microsoft.com/office/officeart/2005/8/layout/radial1"/>
    <dgm:cxn modelId="{17152B6C-2957-3F4E-8C6B-5310B3A31A3D}" type="presOf" srcId="{3CFB190B-58F1-0448-9549-3325C1D58A21}" destId="{90F442A3-FE61-AB4D-AD92-057DB65773D9}" srcOrd="1" destOrd="0" presId="urn:microsoft.com/office/officeart/2005/8/layout/radial1"/>
    <dgm:cxn modelId="{F6D88C50-67D2-9C40-B55E-EEDFF9ECB705}" type="presOf" srcId="{14A2C8B0-21A6-2743-A174-33FE33F59F07}" destId="{46CA49EC-B6AE-D74D-9D3C-2D6CB3656A1E}" srcOrd="0" destOrd="0" presId="urn:microsoft.com/office/officeart/2005/8/layout/radial1"/>
    <dgm:cxn modelId="{156AD680-F07C-B14F-B8BF-9C2828C9BBDB}" srcId="{FD5D2CF1-66D4-DC42-9D29-6F877769ECBB}" destId="{EC2A0D1C-4E7D-6549-8945-B1175489B2BD}" srcOrd="1" destOrd="0" parTransId="{5A757CF2-DB45-FA41-B113-D1FB7CC94E7C}" sibTransId="{8C9524BA-6B67-3B4E-9894-9039AA9C21E9}"/>
    <dgm:cxn modelId="{3A976794-E8B2-AE44-BE83-7D6D6404121E}" type="presOf" srcId="{C781D3EF-C205-0048-ABF4-A2CB23AE2F02}" destId="{D1BC5FC3-1F83-584E-932C-139DC34FA9D2}" srcOrd="1" destOrd="0" presId="urn:microsoft.com/office/officeart/2005/8/layout/radial1"/>
    <dgm:cxn modelId="{5B154CAC-13F9-CF42-B4A6-79E1DB97B313}" type="presOf" srcId="{BA5367E8-6957-2C4F-9991-2E6384E37E50}" destId="{C564384B-23BC-6145-B135-6941CDF096D4}" srcOrd="0" destOrd="0" presId="urn:microsoft.com/office/officeart/2005/8/layout/radial1"/>
    <dgm:cxn modelId="{005729AD-9013-F54D-BF59-D16325B6F648}" type="presOf" srcId="{5A757CF2-DB45-FA41-B113-D1FB7CC94E7C}" destId="{B29EC355-A31B-E542-A261-C20DA423F000}" srcOrd="0" destOrd="0" presId="urn:microsoft.com/office/officeart/2005/8/layout/radial1"/>
    <dgm:cxn modelId="{75B644AD-C28E-2C40-B9D7-9583FE622930}" type="presOf" srcId="{C781D3EF-C205-0048-ABF4-A2CB23AE2F02}" destId="{D8CA9BBD-F62E-CB42-97FE-542BA2628CC2}" srcOrd="0" destOrd="0" presId="urn:microsoft.com/office/officeart/2005/8/layout/radial1"/>
    <dgm:cxn modelId="{F7E18EBA-24BD-1047-BF6F-E65AB1F40375}" type="presOf" srcId="{C1BFF2CA-21D2-3A4A-8471-50213EE0E9EA}" destId="{9FEC83F1-F6FC-404F-8707-E60A865220FE}" srcOrd="0" destOrd="0" presId="urn:microsoft.com/office/officeart/2005/8/layout/radial1"/>
    <dgm:cxn modelId="{CD4103C5-7F5B-2E4E-8A4D-74029953D11F}" type="presOf" srcId="{19126976-47BE-774D-863D-973ACA38B56D}" destId="{DBC4B1EE-8461-FB4C-BB3D-3988F0879A8B}" srcOrd="0" destOrd="0" presId="urn:microsoft.com/office/officeart/2005/8/layout/radial1"/>
    <dgm:cxn modelId="{5A0634C8-B2C1-AD47-9642-FF5D0B236645}" type="presOf" srcId="{4877250E-BC10-5F4F-8A35-D6C10E6291E5}" destId="{8C2730F4-0B23-CC4F-B793-1736D366DB88}" srcOrd="0" destOrd="0" presId="urn:microsoft.com/office/officeart/2005/8/layout/radial1"/>
    <dgm:cxn modelId="{1B4979C9-1F7A-8F42-83D8-29452B5EB163}" srcId="{FD5D2CF1-66D4-DC42-9D29-6F877769ECBB}" destId="{6A544FBA-93FA-764F-A109-8A10CE5D73D2}" srcOrd="7" destOrd="0" parTransId="{73DEB9FE-2B70-E645-8CCF-9E55573754EC}" sibTransId="{162FD573-689F-C94B-81E4-5E8468C7F48A}"/>
    <dgm:cxn modelId="{FC268ACC-B8C5-ED4E-906E-F369378DDB0B}" srcId="{FD5D2CF1-66D4-DC42-9D29-6F877769ECBB}" destId="{B603875C-3C0A-1C4A-829B-CD2A3C03A8CD}" srcOrd="6" destOrd="0" parTransId="{C1BFF2CA-21D2-3A4A-8471-50213EE0E9EA}" sibTransId="{3CBFA88B-63B1-BE40-ACA1-45F6222A79C0}"/>
    <dgm:cxn modelId="{2B42AECE-EC88-FE43-A471-96ED185AC2C9}" srcId="{FD5D2CF1-66D4-DC42-9D29-6F877769ECBB}" destId="{19126976-47BE-774D-863D-973ACA38B56D}" srcOrd="2" destOrd="0" parTransId="{3CFB190B-58F1-0448-9549-3325C1D58A21}" sibTransId="{F3CCCAA9-1D92-B94B-B5F2-461327DCB762}"/>
    <dgm:cxn modelId="{18A6BFD1-E19A-E643-8AF6-C06FD2C9F00A}" type="presOf" srcId="{73DEB9FE-2B70-E645-8CCF-9E55573754EC}" destId="{68E8C213-B652-3E47-A07C-96B400F7FE4C}" srcOrd="1" destOrd="0" presId="urn:microsoft.com/office/officeart/2005/8/layout/radial1"/>
    <dgm:cxn modelId="{2B0E01D3-4FE4-C249-80A2-F80ED10450A6}" type="presOf" srcId="{764ACE83-49CC-4A45-8A22-51F1EE127C70}" destId="{3120B6B7-E4C8-C646-B9CB-30545361082E}" srcOrd="0" destOrd="0" presId="urn:microsoft.com/office/officeart/2005/8/layout/radial1"/>
    <dgm:cxn modelId="{F89614D4-07B0-9241-A9A7-73319F70D7B2}" srcId="{FD5D2CF1-66D4-DC42-9D29-6F877769ECBB}" destId="{764ACE83-49CC-4A45-8A22-51F1EE127C70}" srcOrd="5" destOrd="0" parTransId="{DC5BD7E2-E81A-644F-9724-F117D6E8066A}" sibTransId="{55914B07-F4F7-744C-894C-21FD01DD7E39}"/>
    <dgm:cxn modelId="{3B1227D4-B58F-084E-B404-6B43EFE88186}" type="presOf" srcId="{DC5BD7E2-E81A-644F-9724-F117D6E8066A}" destId="{B0647F6E-D03D-7E45-BB75-723048D64920}" srcOrd="0" destOrd="0" presId="urn:microsoft.com/office/officeart/2005/8/layout/radial1"/>
    <dgm:cxn modelId="{F12644DA-C8B5-ED4E-A44D-BCFD0329E796}" type="presOf" srcId="{B603875C-3C0A-1C4A-829B-CD2A3C03A8CD}" destId="{52034E79-75C0-6449-9673-60A0F53E358A}" srcOrd="0" destOrd="0" presId="urn:microsoft.com/office/officeart/2005/8/layout/radial1"/>
    <dgm:cxn modelId="{C6FB2CE5-613B-9A42-B113-4D71DF00D8A0}" type="presOf" srcId="{FD5D2CF1-66D4-DC42-9D29-6F877769ECBB}" destId="{54F8BBD3-4417-8A4F-AA2E-EFF1EC59CE08}" srcOrd="0" destOrd="0" presId="urn:microsoft.com/office/officeart/2005/8/layout/radial1"/>
    <dgm:cxn modelId="{A83B40E9-3C5B-5F4E-8003-187C46FA50F0}" type="presOf" srcId="{EC2A0D1C-4E7D-6549-8945-B1175489B2BD}" destId="{E05F6022-0FFC-C945-B745-A37D55E97E1F}" srcOrd="0" destOrd="0" presId="urn:microsoft.com/office/officeart/2005/8/layout/radial1"/>
    <dgm:cxn modelId="{4FFC77F1-2357-8A40-BC3D-B28E66A21BDA}" type="presOf" srcId="{A38A538E-9400-8B42-905E-DFEBA34DBE21}" destId="{FC38EE7F-1F0B-BB4A-BE15-B2A9088D671F}" srcOrd="0" destOrd="0" presId="urn:microsoft.com/office/officeart/2005/8/layout/radial1"/>
    <dgm:cxn modelId="{B32CA064-78F3-5F46-9226-E14A8B04BEE1}" type="presParOf" srcId="{31AF6823-6C42-4741-A03D-9E51679CC006}" destId="{54F8BBD3-4417-8A4F-AA2E-EFF1EC59CE08}" srcOrd="0" destOrd="0" presId="urn:microsoft.com/office/officeart/2005/8/layout/radial1"/>
    <dgm:cxn modelId="{E4F1EAB3-84A3-2D4C-9FD1-22F23B9C0D52}" type="presParOf" srcId="{31AF6823-6C42-4741-A03D-9E51679CC006}" destId="{8C2730F4-0B23-CC4F-B793-1736D366DB88}" srcOrd="1" destOrd="0" presId="urn:microsoft.com/office/officeart/2005/8/layout/radial1"/>
    <dgm:cxn modelId="{B598A84F-A8CE-4C4B-A193-0389E0BC803F}" type="presParOf" srcId="{8C2730F4-0B23-CC4F-B793-1736D366DB88}" destId="{F3F373E9-1CF6-1646-AEAA-0197D9F45EEA}" srcOrd="0" destOrd="0" presId="urn:microsoft.com/office/officeart/2005/8/layout/radial1"/>
    <dgm:cxn modelId="{DA36141E-6960-E646-B33F-28D20BA4276E}" type="presParOf" srcId="{31AF6823-6C42-4741-A03D-9E51679CC006}" destId="{C564384B-23BC-6145-B135-6941CDF096D4}" srcOrd="2" destOrd="0" presId="urn:microsoft.com/office/officeart/2005/8/layout/radial1"/>
    <dgm:cxn modelId="{C3437B48-5A07-7B4C-8FA3-D8BC246A727A}" type="presParOf" srcId="{31AF6823-6C42-4741-A03D-9E51679CC006}" destId="{B29EC355-A31B-E542-A261-C20DA423F000}" srcOrd="3" destOrd="0" presId="urn:microsoft.com/office/officeart/2005/8/layout/radial1"/>
    <dgm:cxn modelId="{AF3802DA-67F6-FA4B-A779-EEC7D3B55238}" type="presParOf" srcId="{B29EC355-A31B-E542-A261-C20DA423F000}" destId="{08D99619-08A2-2345-9E0A-64E02215FE6B}" srcOrd="0" destOrd="0" presId="urn:microsoft.com/office/officeart/2005/8/layout/radial1"/>
    <dgm:cxn modelId="{FDA5EF6F-B60D-7540-BEFD-BE9A106383D3}" type="presParOf" srcId="{31AF6823-6C42-4741-A03D-9E51679CC006}" destId="{E05F6022-0FFC-C945-B745-A37D55E97E1F}" srcOrd="4" destOrd="0" presId="urn:microsoft.com/office/officeart/2005/8/layout/radial1"/>
    <dgm:cxn modelId="{1E1EB789-136F-734D-8CF9-2524988632AE}" type="presParOf" srcId="{31AF6823-6C42-4741-A03D-9E51679CC006}" destId="{B091E45D-5E25-6D40-9699-3D4082919D09}" srcOrd="5" destOrd="0" presId="urn:microsoft.com/office/officeart/2005/8/layout/radial1"/>
    <dgm:cxn modelId="{F5678EDC-ED7F-2545-95E2-85A0FE9B6035}" type="presParOf" srcId="{B091E45D-5E25-6D40-9699-3D4082919D09}" destId="{90F442A3-FE61-AB4D-AD92-057DB65773D9}" srcOrd="0" destOrd="0" presId="urn:microsoft.com/office/officeart/2005/8/layout/radial1"/>
    <dgm:cxn modelId="{0F3B914D-CDED-F749-9FDE-F630E4822FD3}" type="presParOf" srcId="{31AF6823-6C42-4741-A03D-9E51679CC006}" destId="{DBC4B1EE-8461-FB4C-BB3D-3988F0879A8B}" srcOrd="6" destOrd="0" presId="urn:microsoft.com/office/officeart/2005/8/layout/radial1"/>
    <dgm:cxn modelId="{2AD9ABAF-1C9A-8A44-958F-E557ADE23F56}" type="presParOf" srcId="{31AF6823-6C42-4741-A03D-9E51679CC006}" destId="{D8CA9BBD-F62E-CB42-97FE-542BA2628CC2}" srcOrd="7" destOrd="0" presId="urn:microsoft.com/office/officeart/2005/8/layout/radial1"/>
    <dgm:cxn modelId="{B6FB6335-FE00-0B40-91C8-F73283050002}" type="presParOf" srcId="{D8CA9BBD-F62E-CB42-97FE-542BA2628CC2}" destId="{D1BC5FC3-1F83-584E-932C-139DC34FA9D2}" srcOrd="0" destOrd="0" presId="urn:microsoft.com/office/officeart/2005/8/layout/radial1"/>
    <dgm:cxn modelId="{F6113BB2-2DC8-C24E-8FBF-E9E895A970C1}" type="presParOf" srcId="{31AF6823-6C42-4741-A03D-9E51679CC006}" destId="{F8AC912C-DF51-0346-B6FF-2215303CA113}" srcOrd="8" destOrd="0" presId="urn:microsoft.com/office/officeart/2005/8/layout/radial1"/>
    <dgm:cxn modelId="{49918016-C55D-D843-8884-E6C287BB41C1}" type="presParOf" srcId="{31AF6823-6C42-4741-A03D-9E51679CC006}" destId="{FC38EE7F-1F0B-BB4A-BE15-B2A9088D671F}" srcOrd="9" destOrd="0" presId="urn:microsoft.com/office/officeart/2005/8/layout/radial1"/>
    <dgm:cxn modelId="{43AE569F-6A5A-4D45-A502-269470472586}" type="presParOf" srcId="{FC38EE7F-1F0B-BB4A-BE15-B2A9088D671F}" destId="{081A4125-D9D5-DE45-BD09-A07EE8EFE2BB}" srcOrd="0" destOrd="0" presId="urn:microsoft.com/office/officeart/2005/8/layout/radial1"/>
    <dgm:cxn modelId="{C63F6908-9750-E84B-BF55-585D697F47E4}" type="presParOf" srcId="{31AF6823-6C42-4741-A03D-9E51679CC006}" destId="{46CA49EC-B6AE-D74D-9D3C-2D6CB3656A1E}" srcOrd="10" destOrd="0" presId="urn:microsoft.com/office/officeart/2005/8/layout/radial1"/>
    <dgm:cxn modelId="{5C993696-6C18-2C4F-BAFB-029DD314F007}" type="presParOf" srcId="{31AF6823-6C42-4741-A03D-9E51679CC006}" destId="{B0647F6E-D03D-7E45-BB75-723048D64920}" srcOrd="11" destOrd="0" presId="urn:microsoft.com/office/officeart/2005/8/layout/radial1"/>
    <dgm:cxn modelId="{9A4C522A-8150-4243-BC07-8EE02766B9E5}" type="presParOf" srcId="{B0647F6E-D03D-7E45-BB75-723048D64920}" destId="{8F308993-7BDE-A544-B01A-07686CA07866}" srcOrd="0" destOrd="0" presId="urn:microsoft.com/office/officeart/2005/8/layout/radial1"/>
    <dgm:cxn modelId="{A56AE8C5-D8B3-4F42-B18E-F7CB6F456D9B}" type="presParOf" srcId="{31AF6823-6C42-4741-A03D-9E51679CC006}" destId="{3120B6B7-E4C8-C646-B9CB-30545361082E}" srcOrd="12" destOrd="0" presId="urn:microsoft.com/office/officeart/2005/8/layout/radial1"/>
    <dgm:cxn modelId="{A28C62E0-C79E-984D-A46C-01E93DE751AB}" type="presParOf" srcId="{31AF6823-6C42-4741-A03D-9E51679CC006}" destId="{9FEC83F1-F6FC-404F-8707-E60A865220FE}" srcOrd="13" destOrd="0" presId="urn:microsoft.com/office/officeart/2005/8/layout/radial1"/>
    <dgm:cxn modelId="{089D6970-D06F-5B45-BACD-CF38DACDCCA8}" type="presParOf" srcId="{9FEC83F1-F6FC-404F-8707-E60A865220FE}" destId="{FDB169C7-02C3-3445-A76F-DDCD99DB6334}" srcOrd="0" destOrd="0" presId="urn:microsoft.com/office/officeart/2005/8/layout/radial1"/>
    <dgm:cxn modelId="{77D5D215-8A90-8F42-9E52-AF52A0E770D7}" type="presParOf" srcId="{31AF6823-6C42-4741-A03D-9E51679CC006}" destId="{52034E79-75C0-6449-9673-60A0F53E358A}" srcOrd="14" destOrd="0" presId="urn:microsoft.com/office/officeart/2005/8/layout/radial1"/>
    <dgm:cxn modelId="{1C75398A-29C2-ED47-A0B3-579B436B3228}" type="presParOf" srcId="{31AF6823-6C42-4741-A03D-9E51679CC006}" destId="{3ADB68A2-0387-A845-9743-E3107B328C56}" srcOrd="15" destOrd="0" presId="urn:microsoft.com/office/officeart/2005/8/layout/radial1"/>
    <dgm:cxn modelId="{24EE5A6A-488E-5742-ADF9-B38EEE583504}" type="presParOf" srcId="{3ADB68A2-0387-A845-9743-E3107B328C56}" destId="{68E8C213-B652-3E47-A07C-96B400F7FE4C}" srcOrd="0" destOrd="0" presId="urn:microsoft.com/office/officeart/2005/8/layout/radial1"/>
    <dgm:cxn modelId="{15F304E2-16D9-7048-A60C-02317D7E316C}" type="presParOf" srcId="{31AF6823-6C42-4741-A03D-9E51679CC006}" destId="{47D8E914-2E49-E445-8443-8B084865DBE7}" srcOrd="16" destOrd="0" presId="urn:microsoft.com/office/officeart/2005/8/layout/radial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08DFB56-9DD4-4228-9C2F-1B1E73C77F0B}" type="doc">
      <dgm:prSet loTypeId="urn:microsoft.com/office/officeart/2018/2/layout/IconCircleList" loCatId="icon" qsTypeId="urn:microsoft.com/office/officeart/2005/8/quickstyle/simple1" qsCatId="simple" csTypeId="urn:microsoft.com/office/officeart/2005/8/colors/accent1_2" csCatId="accent1" phldr="1"/>
      <dgm:spPr/>
      <dgm:t>
        <a:bodyPr/>
        <a:lstStyle/>
        <a:p>
          <a:endParaRPr lang="en-US"/>
        </a:p>
      </dgm:t>
    </dgm:pt>
    <dgm:pt modelId="{529A4593-04B0-40F3-9A5D-805F678AAEC0}">
      <dgm:prSet/>
      <dgm:spPr/>
      <dgm:t>
        <a:bodyPr/>
        <a:lstStyle/>
        <a:p>
          <a:pPr>
            <a:lnSpc>
              <a:spcPct val="100000"/>
            </a:lnSpc>
          </a:pPr>
          <a:r>
            <a:rPr lang="en-AU" dirty="0"/>
            <a:t>Partner Success Manger at Tyro Payments</a:t>
          </a:r>
          <a:endParaRPr lang="en-US" dirty="0"/>
        </a:p>
      </dgm:t>
    </dgm:pt>
    <dgm:pt modelId="{08232A1E-EA76-49F1-9129-82ED5C05A9EF}" type="parTrans" cxnId="{FAD50F1F-C9EB-497F-B9CD-512A8243B6CF}">
      <dgm:prSet/>
      <dgm:spPr/>
      <dgm:t>
        <a:bodyPr/>
        <a:lstStyle/>
        <a:p>
          <a:endParaRPr lang="en-US"/>
        </a:p>
      </dgm:t>
    </dgm:pt>
    <dgm:pt modelId="{F5862210-5284-4DBB-A814-73DE88655E88}" type="sibTrans" cxnId="{FAD50F1F-C9EB-497F-B9CD-512A8243B6CF}">
      <dgm:prSet/>
      <dgm:spPr/>
      <dgm:t>
        <a:bodyPr/>
        <a:lstStyle/>
        <a:p>
          <a:pPr>
            <a:lnSpc>
              <a:spcPct val="100000"/>
            </a:lnSpc>
          </a:pPr>
          <a:endParaRPr lang="en-US"/>
        </a:p>
      </dgm:t>
    </dgm:pt>
    <dgm:pt modelId="{AADB5436-ED61-44E5-A76C-658187E845F5}">
      <dgm:prSet/>
      <dgm:spPr/>
      <dgm:t>
        <a:bodyPr/>
        <a:lstStyle/>
        <a:p>
          <a:pPr>
            <a:lnSpc>
              <a:spcPct val="100000"/>
            </a:lnSpc>
          </a:pPr>
          <a:r>
            <a:rPr lang="en-AU"/>
            <a:t>Operations Manager at </a:t>
          </a:r>
          <a:endParaRPr lang="en-US"/>
        </a:p>
      </dgm:t>
    </dgm:pt>
    <dgm:pt modelId="{515DD265-6A6B-44B6-B8F7-CC72975FCE48}" type="parTrans" cxnId="{4AA3FF18-46CE-496F-A114-41728CCD811E}">
      <dgm:prSet/>
      <dgm:spPr/>
      <dgm:t>
        <a:bodyPr/>
        <a:lstStyle/>
        <a:p>
          <a:endParaRPr lang="en-US"/>
        </a:p>
      </dgm:t>
    </dgm:pt>
    <dgm:pt modelId="{EC518693-B23C-404F-A804-D7C5292D5858}" type="sibTrans" cxnId="{4AA3FF18-46CE-496F-A114-41728CCD811E}">
      <dgm:prSet/>
      <dgm:spPr/>
      <dgm:t>
        <a:bodyPr/>
        <a:lstStyle/>
        <a:p>
          <a:endParaRPr lang="en-US"/>
        </a:p>
      </dgm:t>
    </dgm:pt>
    <dgm:pt modelId="{127982C8-E59D-482A-8F27-D6B1E836458E}" type="pres">
      <dgm:prSet presAssocID="{D08DFB56-9DD4-4228-9C2F-1B1E73C77F0B}" presName="root" presStyleCnt="0">
        <dgm:presLayoutVars>
          <dgm:dir/>
          <dgm:resizeHandles val="exact"/>
        </dgm:presLayoutVars>
      </dgm:prSet>
      <dgm:spPr/>
    </dgm:pt>
    <dgm:pt modelId="{A17E04EA-34F2-49C6-A095-C174146661ED}" type="pres">
      <dgm:prSet presAssocID="{D08DFB56-9DD4-4228-9C2F-1B1E73C77F0B}" presName="container" presStyleCnt="0">
        <dgm:presLayoutVars>
          <dgm:dir/>
          <dgm:resizeHandles val="exact"/>
        </dgm:presLayoutVars>
      </dgm:prSet>
      <dgm:spPr/>
    </dgm:pt>
    <dgm:pt modelId="{2C994304-BB4E-4963-9B15-921348119BE9}" type="pres">
      <dgm:prSet presAssocID="{529A4593-04B0-40F3-9A5D-805F678AAEC0}" presName="compNode" presStyleCnt="0"/>
      <dgm:spPr/>
    </dgm:pt>
    <dgm:pt modelId="{D009CA40-72AA-481E-BD28-FBC3C2E06226}" type="pres">
      <dgm:prSet presAssocID="{529A4593-04B0-40F3-9A5D-805F678AAEC0}" presName="iconBgRect" presStyleLbl="bgShp" presStyleIdx="0" presStyleCnt="2"/>
      <dgm:spPr/>
    </dgm:pt>
    <dgm:pt modelId="{83565CAC-7187-4EBE-9E52-A05D96C36B5B}" type="pres">
      <dgm:prSet presAssocID="{529A4593-04B0-40F3-9A5D-805F678AAEC0}"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Money"/>
        </a:ext>
      </dgm:extLst>
    </dgm:pt>
    <dgm:pt modelId="{EBC618F0-667D-4447-8A74-F399341CB680}" type="pres">
      <dgm:prSet presAssocID="{529A4593-04B0-40F3-9A5D-805F678AAEC0}" presName="spaceRect" presStyleCnt="0"/>
      <dgm:spPr/>
    </dgm:pt>
    <dgm:pt modelId="{965D29D0-0B5B-476E-B2AC-56F8321AE3B7}" type="pres">
      <dgm:prSet presAssocID="{529A4593-04B0-40F3-9A5D-805F678AAEC0}" presName="textRect" presStyleLbl="revTx" presStyleIdx="0" presStyleCnt="2">
        <dgm:presLayoutVars>
          <dgm:chMax val="1"/>
          <dgm:chPref val="1"/>
        </dgm:presLayoutVars>
      </dgm:prSet>
      <dgm:spPr/>
    </dgm:pt>
    <dgm:pt modelId="{5918E274-C95E-4FB4-A43E-677263E1E0D6}" type="pres">
      <dgm:prSet presAssocID="{F5862210-5284-4DBB-A814-73DE88655E88}" presName="sibTrans" presStyleLbl="sibTrans2D1" presStyleIdx="0" presStyleCnt="0"/>
      <dgm:spPr/>
    </dgm:pt>
    <dgm:pt modelId="{C9931DD7-46AF-47E4-9D6E-740286173298}" type="pres">
      <dgm:prSet presAssocID="{AADB5436-ED61-44E5-A76C-658187E845F5}" presName="compNode" presStyleCnt="0"/>
      <dgm:spPr/>
    </dgm:pt>
    <dgm:pt modelId="{759EAE4B-3C2C-4FE6-A0E3-D90175903135}" type="pres">
      <dgm:prSet presAssocID="{AADB5436-ED61-44E5-A76C-658187E845F5}" presName="iconBgRect" presStyleLbl="bgShp" presStyleIdx="1" presStyleCnt="2"/>
      <dgm:spPr/>
    </dgm:pt>
    <dgm:pt modelId="{94A4CA7F-7601-4A84-B10E-1A7020F175BB}" type="pres">
      <dgm:prSet presAssocID="{AADB5436-ED61-44E5-A76C-658187E845F5}"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User"/>
        </a:ext>
      </dgm:extLst>
    </dgm:pt>
    <dgm:pt modelId="{314318C0-DA39-402D-BD0F-D3EBC09C8916}" type="pres">
      <dgm:prSet presAssocID="{AADB5436-ED61-44E5-A76C-658187E845F5}" presName="spaceRect" presStyleCnt="0"/>
      <dgm:spPr/>
    </dgm:pt>
    <dgm:pt modelId="{F7D47A56-996E-4D30-8AF4-25D08F3B517C}" type="pres">
      <dgm:prSet presAssocID="{AADB5436-ED61-44E5-A76C-658187E845F5}" presName="textRect" presStyleLbl="revTx" presStyleIdx="1" presStyleCnt="2">
        <dgm:presLayoutVars>
          <dgm:chMax val="1"/>
          <dgm:chPref val="1"/>
        </dgm:presLayoutVars>
      </dgm:prSet>
      <dgm:spPr/>
    </dgm:pt>
  </dgm:ptLst>
  <dgm:cxnLst>
    <dgm:cxn modelId="{4AA3FF18-46CE-496F-A114-41728CCD811E}" srcId="{D08DFB56-9DD4-4228-9C2F-1B1E73C77F0B}" destId="{AADB5436-ED61-44E5-A76C-658187E845F5}" srcOrd="1" destOrd="0" parTransId="{515DD265-6A6B-44B6-B8F7-CC72975FCE48}" sibTransId="{EC518693-B23C-404F-A804-D7C5292D5858}"/>
    <dgm:cxn modelId="{FAD50F1F-C9EB-497F-B9CD-512A8243B6CF}" srcId="{D08DFB56-9DD4-4228-9C2F-1B1E73C77F0B}" destId="{529A4593-04B0-40F3-9A5D-805F678AAEC0}" srcOrd="0" destOrd="0" parTransId="{08232A1E-EA76-49F1-9129-82ED5C05A9EF}" sibTransId="{F5862210-5284-4DBB-A814-73DE88655E88}"/>
    <dgm:cxn modelId="{59A32D51-90B3-4B55-8F20-F8C5666D9E80}" type="presOf" srcId="{529A4593-04B0-40F3-9A5D-805F678AAEC0}" destId="{965D29D0-0B5B-476E-B2AC-56F8321AE3B7}" srcOrd="0" destOrd="0" presId="urn:microsoft.com/office/officeart/2018/2/layout/IconCircleList"/>
    <dgm:cxn modelId="{C9BAEF74-316B-4AD5-AE20-2B593FDEACCA}" type="presOf" srcId="{D08DFB56-9DD4-4228-9C2F-1B1E73C77F0B}" destId="{127982C8-E59D-482A-8F27-D6B1E836458E}" srcOrd="0" destOrd="0" presId="urn:microsoft.com/office/officeart/2018/2/layout/IconCircleList"/>
    <dgm:cxn modelId="{D8410AAD-E12E-4E72-AE87-FF41CC229E34}" type="presOf" srcId="{F5862210-5284-4DBB-A814-73DE88655E88}" destId="{5918E274-C95E-4FB4-A43E-677263E1E0D6}" srcOrd="0" destOrd="0" presId="urn:microsoft.com/office/officeart/2018/2/layout/IconCircleList"/>
    <dgm:cxn modelId="{DE70DCF1-60BA-4629-9A2B-23ECA9E316E6}" type="presOf" srcId="{AADB5436-ED61-44E5-A76C-658187E845F5}" destId="{F7D47A56-996E-4D30-8AF4-25D08F3B517C}" srcOrd="0" destOrd="0" presId="urn:microsoft.com/office/officeart/2018/2/layout/IconCircleList"/>
    <dgm:cxn modelId="{0DF9134F-992A-49D2-91FB-32595F4532DA}" type="presParOf" srcId="{127982C8-E59D-482A-8F27-D6B1E836458E}" destId="{A17E04EA-34F2-49C6-A095-C174146661ED}" srcOrd="0" destOrd="0" presId="urn:microsoft.com/office/officeart/2018/2/layout/IconCircleList"/>
    <dgm:cxn modelId="{05C46E5B-A6DC-45C1-8E0D-8BA335B19ADF}" type="presParOf" srcId="{A17E04EA-34F2-49C6-A095-C174146661ED}" destId="{2C994304-BB4E-4963-9B15-921348119BE9}" srcOrd="0" destOrd="0" presId="urn:microsoft.com/office/officeart/2018/2/layout/IconCircleList"/>
    <dgm:cxn modelId="{2E89B9B0-BC42-49A8-AA44-7FE530AA9FDD}" type="presParOf" srcId="{2C994304-BB4E-4963-9B15-921348119BE9}" destId="{D009CA40-72AA-481E-BD28-FBC3C2E06226}" srcOrd="0" destOrd="0" presId="urn:microsoft.com/office/officeart/2018/2/layout/IconCircleList"/>
    <dgm:cxn modelId="{1AB8F2E1-6CE2-4487-96F4-3BCA546C6C74}" type="presParOf" srcId="{2C994304-BB4E-4963-9B15-921348119BE9}" destId="{83565CAC-7187-4EBE-9E52-A05D96C36B5B}" srcOrd="1" destOrd="0" presId="urn:microsoft.com/office/officeart/2018/2/layout/IconCircleList"/>
    <dgm:cxn modelId="{49AA53D1-F2C8-45C0-9F36-1CB7B6700636}" type="presParOf" srcId="{2C994304-BB4E-4963-9B15-921348119BE9}" destId="{EBC618F0-667D-4447-8A74-F399341CB680}" srcOrd="2" destOrd="0" presId="urn:microsoft.com/office/officeart/2018/2/layout/IconCircleList"/>
    <dgm:cxn modelId="{CBFDB74F-A40D-4BD3-8BD0-61AFEA723226}" type="presParOf" srcId="{2C994304-BB4E-4963-9B15-921348119BE9}" destId="{965D29D0-0B5B-476E-B2AC-56F8321AE3B7}" srcOrd="3" destOrd="0" presId="urn:microsoft.com/office/officeart/2018/2/layout/IconCircleList"/>
    <dgm:cxn modelId="{44F71574-83AB-49DF-8F70-9174FC5A68A6}" type="presParOf" srcId="{A17E04EA-34F2-49C6-A095-C174146661ED}" destId="{5918E274-C95E-4FB4-A43E-677263E1E0D6}" srcOrd="1" destOrd="0" presId="urn:microsoft.com/office/officeart/2018/2/layout/IconCircleList"/>
    <dgm:cxn modelId="{CDE53ECA-EEFC-43C3-9D5E-536E00DF965D}" type="presParOf" srcId="{A17E04EA-34F2-49C6-A095-C174146661ED}" destId="{C9931DD7-46AF-47E4-9D6E-740286173298}" srcOrd="2" destOrd="0" presId="urn:microsoft.com/office/officeart/2018/2/layout/IconCircleList"/>
    <dgm:cxn modelId="{7981E15A-0189-49A3-9195-3760D1B50A53}" type="presParOf" srcId="{C9931DD7-46AF-47E4-9D6E-740286173298}" destId="{759EAE4B-3C2C-4FE6-A0E3-D90175903135}" srcOrd="0" destOrd="0" presId="urn:microsoft.com/office/officeart/2018/2/layout/IconCircleList"/>
    <dgm:cxn modelId="{37FA20BD-83B0-4FD5-A3B2-18516D4EA455}" type="presParOf" srcId="{C9931DD7-46AF-47E4-9D6E-740286173298}" destId="{94A4CA7F-7601-4A84-B10E-1A7020F175BB}" srcOrd="1" destOrd="0" presId="urn:microsoft.com/office/officeart/2018/2/layout/IconCircleList"/>
    <dgm:cxn modelId="{E6959C9C-8181-42EE-8CF8-C293430E033B}" type="presParOf" srcId="{C9931DD7-46AF-47E4-9D6E-740286173298}" destId="{314318C0-DA39-402D-BD0F-D3EBC09C8916}" srcOrd="2" destOrd="0" presId="urn:microsoft.com/office/officeart/2018/2/layout/IconCircleList"/>
    <dgm:cxn modelId="{EC64ABF9-331C-469E-93B8-75F0D2A068E7}" type="presParOf" srcId="{C9931DD7-46AF-47E4-9D6E-740286173298}" destId="{F7D47A56-996E-4D30-8AF4-25D08F3B517C}" srcOrd="3" destOrd="0" presId="urn:microsoft.com/office/officeart/2018/2/layout/IconCircle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4F8BBD3-4417-8A4F-AA2E-EFF1EC59CE08}">
      <dsp:nvSpPr>
        <dsp:cNvPr id="0" name=""/>
        <dsp:cNvSpPr/>
      </dsp:nvSpPr>
      <dsp:spPr>
        <a:xfrm>
          <a:off x="3487850" y="2154808"/>
          <a:ext cx="1253900" cy="1253900"/>
        </a:xfrm>
        <a:prstGeom prst="ellipse">
          <a:avLst/>
        </a:prstGeom>
        <a:solidFill>
          <a:schemeClr val="lt1">
            <a:hueOff val="0"/>
            <a:satOff val="0"/>
            <a:lumOff val="0"/>
            <a:alphaOff val="0"/>
          </a:schemeClr>
        </a:solidFill>
        <a:ln w="82550" cap="flat" cmpd="sng" algn="ctr">
          <a:solidFill>
            <a:scrgbClr r="0" g="0" b="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GB" sz="1800" kern="1200" dirty="0"/>
            <a:t>Concept and Market</a:t>
          </a:r>
        </a:p>
      </dsp:txBody>
      <dsp:txXfrm>
        <a:off x="3671479" y="2338437"/>
        <a:ext cx="886642" cy="886642"/>
      </dsp:txXfrm>
    </dsp:sp>
    <dsp:sp modelId="{8C2730F4-0B23-CC4F-B793-1736D366DB88}">
      <dsp:nvSpPr>
        <dsp:cNvPr id="0" name=""/>
        <dsp:cNvSpPr/>
      </dsp:nvSpPr>
      <dsp:spPr>
        <a:xfrm rot="16200000">
          <a:off x="3675038" y="1701333"/>
          <a:ext cx="879523" cy="27425"/>
        </a:xfrm>
        <a:custGeom>
          <a:avLst/>
          <a:gdLst/>
          <a:ahLst/>
          <a:cxnLst/>
          <a:rect l="0" t="0" r="0" b="0"/>
          <a:pathLst>
            <a:path>
              <a:moveTo>
                <a:pt x="0" y="13712"/>
              </a:moveTo>
              <a:lnTo>
                <a:pt x="879523" y="13712"/>
              </a:lnTo>
            </a:path>
          </a:pathLst>
        </a:custGeom>
        <a:noFill/>
        <a:ln w="12700" cap="flat" cmpd="sng" algn="ctr">
          <a:solidFill>
            <a:schemeClr val="dk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dirty="0"/>
        </a:p>
      </dsp:txBody>
      <dsp:txXfrm>
        <a:off x="4092812" y="1693058"/>
        <a:ext cx="43976" cy="43976"/>
      </dsp:txXfrm>
    </dsp:sp>
    <dsp:sp modelId="{C564384B-23BC-6145-B135-6941CDF096D4}">
      <dsp:nvSpPr>
        <dsp:cNvPr id="0" name=""/>
        <dsp:cNvSpPr/>
      </dsp:nvSpPr>
      <dsp:spPr>
        <a:xfrm>
          <a:off x="3487850" y="21383"/>
          <a:ext cx="1253900" cy="1253900"/>
        </a:xfrm>
        <a:prstGeom prst="ellipse">
          <a:avLst/>
        </a:prstGeom>
        <a:solidFill>
          <a:schemeClr val="lt1">
            <a:hueOff val="0"/>
            <a:satOff val="0"/>
            <a:lumOff val="0"/>
            <a:alphaOff val="0"/>
          </a:schemeClr>
        </a:solidFill>
        <a:ln w="60325" cap="flat" cmpd="sng" algn="ctr">
          <a:solidFill>
            <a:srgbClr val="C000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GB" sz="2000" kern="1200" dirty="0"/>
            <a:t>Quality</a:t>
          </a:r>
        </a:p>
      </dsp:txBody>
      <dsp:txXfrm>
        <a:off x="3671479" y="205012"/>
        <a:ext cx="886642" cy="886642"/>
      </dsp:txXfrm>
    </dsp:sp>
    <dsp:sp modelId="{B29EC355-A31B-E542-A261-C20DA423F000}">
      <dsp:nvSpPr>
        <dsp:cNvPr id="0" name=""/>
        <dsp:cNvSpPr/>
      </dsp:nvSpPr>
      <dsp:spPr>
        <a:xfrm rot="18900000">
          <a:off x="4429318" y="2013766"/>
          <a:ext cx="879523" cy="27425"/>
        </a:xfrm>
        <a:custGeom>
          <a:avLst/>
          <a:gdLst/>
          <a:ahLst/>
          <a:cxnLst/>
          <a:rect l="0" t="0" r="0" b="0"/>
          <a:pathLst>
            <a:path>
              <a:moveTo>
                <a:pt x="0" y="13712"/>
              </a:moveTo>
              <a:lnTo>
                <a:pt x="879523" y="13712"/>
              </a:lnTo>
            </a:path>
          </a:pathLst>
        </a:custGeom>
        <a:noFill/>
        <a:ln w="12700" cap="flat" cmpd="sng" algn="ctr">
          <a:solidFill>
            <a:schemeClr val="dk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dirty="0"/>
        </a:p>
      </dsp:txBody>
      <dsp:txXfrm>
        <a:off x="4847091" y="2005491"/>
        <a:ext cx="43976" cy="43976"/>
      </dsp:txXfrm>
    </dsp:sp>
    <dsp:sp modelId="{E05F6022-0FFC-C945-B745-A37D55E97E1F}">
      <dsp:nvSpPr>
        <dsp:cNvPr id="0" name=""/>
        <dsp:cNvSpPr/>
      </dsp:nvSpPr>
      <dsp:spPr>
        <a:xfrm>
          <a:off x="4996408" y="646249"/>
          <a:ext cx="1253900" cy="1253900"/>
        </a:xfrm>
        <a:prstGeom prst="ellipse">
          <a:avLst/>
        </a:prstGeom>
        <a:solidFill>
          <a:schemeClr val="lt1">
            <a:hueOff val="0"/>
            <a:satOff val="0"/>
            <a:lumOff val="0"/>
            <a:alphaOff val="0"/>
          </a:schemeClr>
        </a:solidFill>
        <a:ln w="53975" cap="flat" cmpd="sng" algn="ctr">
          <a:solidFill>
            <a:srgbClr val="C000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GB" sz="2000" kern="1200" dirty="0"/>
            <a:t>Menu</a:t>
          </a:r>
        </a:p>
      </dsp:txBody>
      <dsp:txXfrm>
        <a:off x="5180037" y="829878"/>
        <a:ext cx="886642" cy="886642"/>
      </dsp:txXfrm>
    </dsp:sp>
    <dsp:sp modelId="{B091E45D-5E25-6D40-9699-3D4082919D09}">
      <dsp:nvSpPr>
        <dsp:cNvPr id="0" name=""/>
        <dsp:cNvSpPr/>
      </dsp:nvSpPr>
      <dsp:spPr>
        <a:xfrm>
          <a:off x="4741750" y="2768045"/>
          <a:ext cx="879523" cy="27425"/>
        </a:xfrm>
        <a:custGeom>
          <a:avLst/>
          <a:gdLst/>
          <a:ahLst/>
          <a:cxnLst/>
          <a:rect l="0" t="0" r="0" b="0"/>
          <a:pathLst>
            <a:path>
              <a:moveTo>
                <a:pt x="0" y="13712"/>
              </a:moveTo>
              <a:lnTo>
                <a:pt x="879523" y="13712"/>
              </a:lnTo>
            </a:path>
          </a:pathLst>
        </a:custGeom>
        <a:noFill/>
        <a:ln w="12700" cap="flat" cmpd="sng" algn="ctr">
          <a:solidFill>
            <a:schemeClr val="dk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dirty="0"/>
        </a:p>
      </dsp:txBody>
      <dsp:txXfrm>
        <a:off x="5159524" y="2759770"/>
        <a:ext cx="43976" cy="43976"/>
      </dsp:txXfrm>
    </dsp:sp>
    <dsp:sp modelId="{DBC4B1EE-8461-FB4C-BB3D-3988F0879A8B}">
      <dsp:nvSpPr>
        <dsp:cNvPr id="0" name=""/>
        <dsp:cNvSpPr/>
      </dsp:nvSpPr>
      <dsp:spPr>
        <a:xfrm>
          <a:off x="5621274" y="2154808"/>
          <a:ext cx="1253900" cy="1253900"/>
        </a:xfrm>
        <a:prstGeom prst="ellipse">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GB" sz="2000" kern="1200" dirty="0"/>
            <a:t>Price</a:t>
          </a:r>
        </a:p>
      </dsp:txBody>
      <dsp:txXfrm>
        <a:off x="5804903" y="2338437"/>
        <a:ext cx="886642" cy="886642"/>
      </dsp:txXfrm>
    </dsp:sp>
    <dsp:sp modelId="{D8CA9BBD-F62E-CB42-97FE-542BA2628CC2}">
      <dsp:nvSpPr>
        <dsp:cNvPr id="0" name=""/>
        <dsp:cNvSpPr/>
      </dsp:nvSpPr>
      <dsp:spPr>
        <a:xfrm rot="2700000">
          <a:off x="4438578" y="3499969"/>
          <a:ext cx="816291" cy="27425"/>
        </a:xfrm>
        <a:custGeom>
          <a:avLst/>
          <a:gdLst/>
          <a:ahLst/>
          <a:cxnLst/>
          <a:rect l="0" t="0" r="0" b="0"/>
          <a:pathLst>
            <a:path>
              <a:moveTo>
                <a:pt x="0" y="13712"/>
              </a:moveTo>
              <a:lnTo>
                <a:pt x="816291" y="13712"/>
              </a:lnTo>
            </a:path>
          </a:pathLst>
        </a:custGeom>
        <a:noFill/>
        <a:ln w="12700" cap="flat" cmpd="sng" algn="ctr">
          <a:solidFill>
            <a:schemeClr val="dk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dirty="0"/>
        </a:p>
      </dsp:txBody>
      <dsp:txXfrm>
        <a:off x="4826316" y="3493274"/>
        <a:ext cx="40814" cy="40814"/>
      </dsp:txXfrm>
    </dsp:sp>
    <dsp:sp modelId="{F8AC912C-DF51-0346-B6FF-2215303CA113}">
      <dsp:nvSpPr>
        <dsp:cNvPr id="0" name=""/>
        <dsp:cNvSpPr/>
      </dsp:nvSpPr>
      <dsp:spPr>
        <a:xfrm>
          <a:off x="4845915" y="3663366"/>
          <a:ext cx="1554887" cy="1253900"/>
        </a:xfrm>
        <a:prstGeom prst="ellipse">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GB" sz="1400" kern="1200" dirty="0"/>
            <a:t>Atmosphere</a:t>
          </a:r>
        </a:p>
      </dsp:txBody>
      <dsp:txXfrm>
        <a:off x="5073623" y="3846995"/>
        <a:ext cx="1099471" cy="886642"/>
      </dsp:txXfrm>
    </dsp:sp>
    <dsp:sp modelId="{FC38EE7F-1F0B-BB4A-BE15-B2A9088D671F}">
      <dsp:nvSpPr>
        <dsp:cNvPr id="0" name=""/>
        <dsp:cNvSpPr/>
      </dsp:nvSpPr>
      <dsp:spPr>
        <a:xfrm rot="5400000">
          <a:off x="3675038" y="3834757"/>
          <a:ext cx="879523" cy="27425"/>
        </a:xfrm>
        <a:custGeom>
          <a:avLst/>
          <a:gdLst/>
          <a:ahLst/>
          <a:cxnLst/>
          <a:rect l="0" t="0" r="0" b="0"/>
          <a:pathLst>
            <a:path>
              <a:moveTo>
                <a:pt x="0" y="13712"/>
              </a:moveTo>
              <a:lnTo>
                <a:pt x="879523" y="13712"/>
              </a:lnTo>
            </a:path>
          </a:pathLst>
        </a:custGeom>
        <a:noFill/>
        <a:ln w="12700" cap="flat" cmpd="sng" algn="ctr">
          <a:solidFill>
            <a:schemeClr val="dk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dirty="0"/>
        </a:p>
      </dsp:txBody>
      <dsp:txXfrm>
        <a:off x="4092812" y="3826482"/>
        <a:ext cx="43976" cy="43976"/>
      </dsp:txXfrm>
    </dsp:sp>
    <dsp:sp modelId="{46CA49EC-B6AE-D74D-9D3C-2D6CB3656A1E}">
      <dsp:nvSpPr>
        <dsp:cNvPr id="0" name=""/>
        <dsp:cNvSpPr/>
      </dsp:nvSpPr>
      <dsp:spPr>
        <a:xfrm>
          <a:off x="3487850" y="4288232"/>
          <a:ext cx="1253900" cy="1253900"/>
        </a:xfrm>
        <a:prstGeom prst="ellipse">
          <a:avLst/>
        </a:prstGeom>
        <a:solidFill>
          <a:schemeClr val="lt1">
            <a:hueOff val="0"/>
            <a:satOff val="0"/>
            <a:lumOff val="0"/>
            <a:alphaOff val="0"/>
          </a:schemeClr>
        </a:solidFill>
        <a:ln w="66675"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GB" sz="1400" kern="1200" dirty="0"/>
            <a:t>Location</a:t>
          </a:r>
        </a:p>
      </dsp:txBody>
      <dsp:txXfrm>
        <a:off x="3671479" y="4471861"/>
        <a:ext cx="886642" cy="886642"/>
      </dsp:txXfrm>
    </dsp:sp>
    <dsp:sp modelId="{B0647F6E-D03D-7E45-BB75-723048D64920}">
      <dsp:nvSpPr>
        <dsp:cNvPr id="0" name=""/>
        <dsp:cNvSpPr/>
      </dsp:nvSpPr>
      <dsp:spPr>
        <a:xfrm rot="8100000">
          <a:off x="2993027" y="3492390"/>
          <a:ext cx="794856" cy="27425"/>
        </a:xfrm>
        <a:custGeom>
          <a:avLst/>
          <a:gdLst/>
          <a:ahLst/>
          <a:cxnLst/>
          <a:rect l="0" t="0" r="0" b="0"/>
          <a:pathLst>
            <a:path>
              <a:moveTo>
                <a:pt x="0" y="13712"/>
              </a:moveTo>
              <a:lnTo>
                <a:pt x="794856" y="13712"/>
              </a:lnTo>
            </a:path>
          </a:pathLst>
        </a:custGeom>
        <a:noFill/>
        <a:ln w="12700" cap="flat" cmpd="sng" algn="ctr">
          <a:solidFill>
            <a:schemeClr val="dk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dirty="0"/>
        </a:p>
      </dsp:txBody>
      <dsp:txXfrm rot="10800000">
        <a:off x="3370584" y="3486232"/>
        <a:ext cx="39742" cy="39742"/>
      </dsp:txXfrm>
    </dsp:sp>
    <dsp:sp modelId="{3120B6B7-E4C8-C646-B9CB-30545361082E}">
      <dsp:nvSpPr>
        <dsp:cNvPr id="0" name=""/>
        <dsp:cNvSpPr/>
      </dsp:nvSpPr>
      <dsp:spPr>
        <a:xfrm>
          <a:off x="1762698" y="3663366"/>
          <a:ext cx="1687086" cy="1253900"/>
        </a:xfrm>
        <a:prstGeom prst="ellipse">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GB" sz="1400" kern="1200" dirty="0"/>
            <a:t>Management</a:t>
          </a:r>
        </a:p>
      </dsp:txBody>
      <dsp:txXfrm>
        <a:off x="2009766" y="3846995"/>
        <a:ext cx="1192950" cy="886642"/>
      </dsp:txXfrm>
    </dsp:sp>
    <dsp:sp modelId="{9FEC83F1-F6FC-404F-8707-E60A865220FE}">
      <dsp:nvSpPr>
        <dsp:cNvPr id="0" name=""/>
        <dsp:cNvSpPr/>
      </dsp:nvSpPr>
      <dsp:spPr>
        <a:xfrm rot="10800000">
          <a:off x="2608326" y="2768045"/>
          <a:ext cx="879523" cy="27425"/>
        </a:xfrm>
        <a:custGeom>
          <a:avLst/>
          <a:gdLst/>
          <a:ahLst/>
          <a:cxnLst/>
          <a:rect l="0" t="0" r="0" b="0"/>
          <a:pathLst>
            <a:path>
              <a:moveTo>
                <a:pt x="0" y="13712"/>
              </a:moveTo>
              <a:lnTo>
                <a:pt x="879523" y="13712"/>
              </a:lnTo>
            </a:path>
          </a:pathLst>
        </a:custGeom>
        <a:noFill/>
        <a:ln w="12700" cap="flat" cmpd="sng" algn="ctr">
          <a:solidFill>
            <a:schemeClr val="dk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dirty="0"/>
        </a:p>
      </dsp:txBody>
      <dsp:txXfrm rot="10800000">
        <a:off x="3026100" y="2759770"/>
        <a:ext cx="43976" cy="43976"/>
      </dsp:txXfrm>
    </dsp:sp>
    <dsp:sp modelId="{52034E79-75C0-6449-9673-60A0F53E358A}">
      <dsp:nvSpPr>
        <dsp:cNvPr id="0" name=""/>
        <dsp:cNvSpPr/>
      </dsp:nvSpPr>
      <dsp:spPr>
        <a:xfrm>
          <a:off x="1354425" y="2154808"/>
          <a:ext cx="1253900" cy="1253900"/>
        </a:xfrm>
        <a:prstGeom prst="ellipse">
          <a:avLst/>
        </a:prstGeom>
        <a:solidFill>
          <a:schemeClr val="lt1">
            <a:hueOff val="0"/>
            <a:satOff val="0"/>
            <a:lumOff val="0"/>
            <a:alphaOff val="0"/>
          </a:schemeClr>
        </a:solidFill>
        <a:ln w="73025" cap="flat" cmpd="sng" algn="ctr">
          <a:solidFill>
            <a:srgbClr val="C000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GB" sz="2000" kern="1200" dirty="0"/>
            <a:t>Food</a:t>
          </a:r>
        </a:p>
      </dsp:txBody>
      <dsp:txXfrm>
        <a:off x="1538054" y="2338437"/>
        <a:ext cx="886642" cy="886642"/>
      </dsp:txXfrm>
    </dsp:sp>
    <dsp:sp modelId="{3ADB68A2-0387-A845-9743-E3107B328C56}">
      <dsp:nvSpPr>
        <dsp:cNvPr id="0" name=""/>
        <dsp:cNvSpPr/>
      </dsp:nvSpPr>
      <dsp:spPr>
        <a:xfrm rot="13500000">
          <a:off x="2920759" y="2013766"/>
          <a:ext cx="879523" cy="27425"/>
        </a:xfrm>
        <a:custGeom>
          <a:avLst/>
          <a:gdLst/>
          <a:ahLst/>
          <a:cxnLst/>
          <a:rect l="0" t="0" r="0" b="0"/>
          <a:pathLst>
            <a:path>
              <a:moveTo>
                <a:pt x="0" y="13712"/>
              </a:moveTo>
              <a:lnTo>
                <a:pt x="879523" y="13712"/>
              </a:lnTo>
            </a:path>
          </a:pathLst>
        </a:custGeom>
        <a:noFill/>
        <a:ln w="12700" cap="flat" cmpd="sng" algn="ctr">
          <a:solidFill>
            <a:schemeClr val="dk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dirty="0"/>
        </a:p>
      </dsp:txBody>
      <dsp:txXfrm rot="10800000">
        <a:off x="3338533" y="2005491"/>
        <a:ext cx="43976" cy="43976"/>
      </dsp:txXfrm>
    </dsp:sp>
    <dsp:sp modelId="{47D8E914-2E49-E445-8443-8B084865DBE7}">
      <dsp:nvSpPr>
        <dsp:cNvPr id="0" name=""/>
        <dsp:cNvSpPr/>
      </dsp:nvSpPr>
      <dsp:spPr>
        <a:xfrm>
          <a:off x="1979291" y="646249"/>
          <a:ext cx="1253900" cy="1253900"/>
        </a:xfrm>
        <a:prstGeom prst="ellipse">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GB" sz="2000" kern="1200" dirty="0"/>
            <a:t>Service</a:t>
          </a:r>
        </a:p>
      </dsp:txBody>
      <dsp:txXfrm>
        <a:off x="2162920" y="829878"/>
        <a:ext cx="886642" cy="88664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009CA40-72AA-481E-BD28-FBC3C2E06226}">
      <dsp:nvSpPr>
        <dsp:cNvPr id="0" name=""/>
        <dsp:cNvSpPr/>
      </dsp:nvSpPr>
      <dsp:spPr>
        <a:xfrm>
          <a:off x="1365510" y="1407655"/>
          <a:ext cx="746408" cy="746408"/>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3565CAC-7187-4EBE-9E52-A05D96C36B5B}">
      <dsp:nvSpPr>
        <dsp:cNvPr id="0" name=""/>
        <dsp:cNvSpPr/>
      </dsp:nvSpPr>
      <dsp:spPr>
        <a:xfrm>
          <a:off x="1522256" y="1564400"/>
          <a:ext cx="432916" cy="432916"/>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65D29D0-0B5B-476E-B2AC-56F8321AE3B7}">
      <dsp:nvSpPr>
        <dsp:cNvPr id="0" name=""/>
        <dsp:cNvSpPr/>
      </dsp:nvSpPr>
      <dsp:spPr>
        <a:xfrm>
          <a:off x="2271863" y="1407655"/>
          <a:ext cx="1759391" cy="7464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755650">
            <a:lnSpc>
              <a:spcPct val="100000"/>
            </a:lnSpc>
            <a:spcBef>
              <a:spcPct val="0"/>
            </a:spcBef>
            <a:spcAft>
              <a:spcPct val="35000"/>
            </a:spcAft>
            <a:buNone/>
          </a:pPr>
          <a:r>
            <a:rPr lang="en-AU" sz="1700" kern="1200" dirty="0"/>
            <a:t>Partner Success Manger at Tyro Payments</a:t>
          </a:r>
          <a:endParaRPr lang="en-US" sz="1700" kern="1200" dirty="0"/>
        </a:p>
      </dsp:txBody>
      <dsp:txXfrm>
        <a:off x="2271863" y="1407655"/>
        <a:ext cx="1759391" cy="746408"/>
      </dsp:txXfrm>
    </dsp:sp>
    <dsp:sp modelId="{759EAE4B-3C2C-4FE6-A0E3-D90175903135}">
      <dsp:nvSpPr>
        <dsp:cNvPr id="0" name=""/>
        <dsp:cNvSpPr/>
      </dsp:nvSpPr>
      <dsp:spPr>
        <a:xfrm>
          <a:off x="1365510" y="2468390"/>
          <a:ext cx="746408" cy="746408"/>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4A4CA7F-7601-4A84-B10E-1A7020F175BB}">
      <dsp:nvSpPr>
        <dsp:cNvPr id="0" name=""/>
        <dsp:cNvSpPr/>
      </dsp:nvSpPr>
      <dsp:spPr>
        <a:xfrm>
          <a:off x="1522256" y="2625136"/>
          <a:ext cx="432916" cy="432916"/>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7D47A56-996E-4D30-8AF4-25D08F3B517C}">
      <dsp:nvSpPr>
        <dsp:cNvPr id="0" name=""/>
        <dsp:cNvSpPr/>
      </dsp:nvSpPr>
      <dsp:spPr>
        <a:xfrm>
          <a:off x="2271863" y="2468390"/>
          <a:ext cx="1759391" cy="7464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755650">
            <a:lnSpc>
              <a:spcPct val="100000"/>
            </a:lnSpc>
            <a:spcBef>
              <a:spcPct val="0"/>
            </a:spcBef>
            <a:spcAft>
              <a:spcPct val="35000"/>
            </a:spcAft>
            <a:buNone/>
          </a:pPr>
          <a:r>
            <a:rPr lang="en-AU" sz="1700" kern="1200"/>
            <a:t>Operations Manager at </a:t>
          </a:r>
          <a:endParaRPr lang="en-US" sz="1700" kern="1200"/>
        </a:p>
      </dsp:txBody>
      <dsp:txXfrm>
        <a:off x="2271863" y="2468390"/>
        <a:ext cx="1759391" cy="746408"/>
      </dsp:txXfrm>
    </dsp:sp>
  </dsp:spTree>
</dsp:drawing>
</file>

<file path=ppt/diagrams/layout1.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FEA2218-DD8C-4944-883E-4F222486B95A}" type="datetimeFigureOut">
              <a:rPr lang="en-US" smtClean="0"/>
              <a:t>12/16/2021</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721B446-6C3A-434A-9EAF-115FF2B52C71}" type="slidenum">
              <a:rPr lang="en-US" smtClean="0"/>
              <a:t>‹#›</a:t>
            </a:fld>
            <a:endParaRPr lang="en-US"/>
          </a:p>
        </p:txBody>
      </p:sp>
    </p:spTree>
    <p:extLst>
      <p:ext uri="{BB962C8B-B14F-4D97-AF65-F5344CB8AC3E}">
        <p14:creationId xmlns:p14="http://schemas.microsoft.com/office/powerpoint/2010/main" val="16379179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a:t>Full source is linked in the Essential resources on </a:t>
            </a:r>
            <a:r>
              <a:rPr lang="en-AU" err="1"/>
              <a:t>moodle</a:t>
            </a:r>
            <a:r>
              <a:rPr lang="en-AU"/>
              <a:t>.</a:t>
            </a:r>
          </a:p>
        </p:txBody>
      </p:sp>
      <p:sp>
        <p:nvSpPr>
          <p:cNvPr id="4" name="Slide Number Placeholder 3"/>
          <p:cNvSpPr>
            <a:spLocks noGrp="1"/>
          </p:cNvSpPr>
          <p:nvPr>
            <p:ph type="sldNum" sz="quarter" idx="5"/>
          </p:nvPr>
        </p:nvSpPr>
        <p:spPr/>
        <p:txBody>
          <a:bodyPr/>
          <a:lstStyle/>
          <a:p>
            <a:fld id="{B721B446-6C3A-434A-9EAF-115FF2B52C71}" type="slidenum">
              <a:rPr lang="en-US" smtClean="0"/>
              <a:t>7</a:t>
            </a:fld>
            <a:endParaRPr lang="en-US"/>
          </a:p>
        </p:txBody>
      </p:sp>
    </p:spTree>
    <p:extLst>
      <p:ext uri="{BB962C8B-B14F-4D97-AF65-F5344CB8AC3E}">
        <p14:creationId xmlns:p14="http://schemas.microsoft.com/office/powerpoint/2010/main" val="8414066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a:t>Refer to the Australian Food Guide here: http://</a:t>
            </a:r>
            <a:r>
              <a:rPr lang="en-AU" err="1"/>
              <a:t>seasonalfoodguide.com</a:t>
            </a:r>
            <a:endParaRPr lang="en-AU"/>
          </a:p>
          <a:p>
            <a:r>
              <a:rPr lang="en-AU"/>
              <a:t>Seasonal Food Guide in Sydney: http://</a:t>
            </a:r>
            <a:r>
              <a:rPr lang="en-AU" err="1"/>
              <a:t>seasonalfoodguide.com</a:t>
            </a:r>
            <a:r>
              <a:rPr lang="en-AU"/>
              <a:t>/sydney-nsw-seasonal-fresh-produce-guide-fruits-vegetables-in-season-availability-australia.html</a:t>
            </a:r>
          </a:p>
          <a:p>
            <a:endParaRPr lang="en-AU"/>
          </a:p>
          <a:p>
            <a:endParaRPr lang="en-AU"/>
          </a:p>
        </p:txBody>
      </p:sp>
      <p:sp>
        <p:nvSpPr>
          <p:cNvPr id="4" name="Slide Number Placeholder 3"/>
          <p:cNvSpPr>
            <a:spLocks noGrp="1"/>
          </p:cNvSpPr>
          <p:nvPr>
            <p:ph type="sldNum" sz="quarter" idx="5"/>
          </p:nvPr>
        </p:nvSpPr>
        <p:spPr/>
        <p:txBody>
          <a:bodyPr/>
          <a:lstStyle/>
          <a:p>
            <a:fld id="{B721B446-6C3A-434A-9EAF-115FF2B52C71}" type="slidenum">
              <a:rPr lang="en-US" smtClean="0"/>
              <a:t>11</a:t>
            </a:fld>
            <a:endParaRPr lang="en-US"/>
          </a:p>
        </p:txBody>
      </p:sp>
    </p:spTree>
    <p:extLst>
      <p:ext uri="{BB962C8B-B14F-4D97-AF65-F5344CB8AC3E}">
        <p14:creationId xmlns:p14="http://schemas.microsoft.com/office/powerpoint/2010/main" val="1949948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Video linked here: https://</a:t>
            </a:r>
            <a:r>
              <a:rPr lang="en-AU" dirty="0" err="1"/>
              <a:t>www.youtube.com</a:t>
            </a:r>
            <a:r>
              <a:rPr lang="en-AU" dirty="0"/>
              <a:t>/</a:t>
            </a:r>
            <a:r>
              <a:rPr lang="en-AU" dirty="0" err="1"/>
              <a:t>watch?v</a:t>
            </a:r>
            <a:r>
              <a:rPr lang="en-AU" dirty="0"/>
              <a:t>=QCW60dG6y4c&amp;feature=</a:t>
            </a:r>
            <a:r>
              <a:rPr lang="en-AU" dirty="0" err="1"/>
              <a:t>youtu.be</a:t>
            </a:r>
            <a:endParaRPr lang="en-AU" dirty="0"/>
          </a:p>
          <a:p>
            <a:endParaRPr lang="en-AU" dirty="0"/>
          </a:p>
        </p:txBody>
      </p:sp>
      <p:sp>
        <p:nvSpPr>
          <p:cNvPr id="4" name="Slide Number Placeholder 3"/>
          <p:cNvSpPr>
            <a:spLocks noGrp="1"/>
          </p:cNvSpPr>
          <p:nvPr>
            <p:ph type="sldNum" sz="quarter" idx="5"/>
          </p:nvPr>
        </p:nvSpPr>
        <p:spPr/>
        <p:txBody>
          <a:bodyPr/>
          <a:lstStyle/>
          <a:p>
            <a:fld id="{B721B446-6C3A-434A-9EAF-115FF2B52C71}" type="slidenum">
              <a:rPr lang="en-US" smtClean="0"/>
              <a:t>12</a:t>
            </a:fld>
            <a:endParaRPr lang="en-US"/>
          </a:p>
        </p:txBody>
      </p:sp>
    </p:spTree>
    <p:extLst>
      <p:ext uri="{BB962C8B-B14F-4D97-AF65-F5344CB8AC3E}">
        <p14:creationId xmlns:p14="http://schemas.microsoft.com/office/powerpoint/2010/main" val="37461388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a:t>https://</a:t>
            </a:r>
            <a:r>
              <a:rPr lang="en-AU" err="1"/>
              <a:t>www.nisbets.com.au</a:t>
            </a:r>
            <a:r>
              <a:rPr lang="en-AU"/>
              <a:t>/restaurant-dietary-requirements-guide</a:t>
            </a:r>
          </a:p>
          <a:p>
            <a:endParaRPr lang="en-AU"/>
          </a:p>
        </p:txBody>
      </p:sp>
      <p:sp>
        <p:nvSpPr>
          <p:cNvPr id="4" name="Slide Number Placeholder 3"/>
          <p:cNvSpPr>
            <a:spLocks noGrp="1"/>
          </p:cNvSpPr>
          <p:nvPr>
            <p:ph type="sldNum" sz="quarter" idx="5"/>
          </p:nvPr>
        </p:nvSpPr>
        <p:spPr/>
        <p:txBody>
          <a:bodyPr/>
          <a:lstStyle/>
          <a:p>
            <a:fld id="{B721B446-6C3A-434A-9EAF-115FF2B52C71}" type="slidenum">
              <a:rPr lang="en-US" smtClean="0"/>
              <a:t>13</a:t>
            </a:fld>
            <a:endParaRPr lang="en-US"/>
          </a:p>
        </p:txBody>
      </p:sp>
    </p:spTree>
    <p:extLst>
      <p:ext uri="{BB962C8B-B14F-4D97-AF65-F5344CB8AC3E}">
        <p14:creationId xmlns:p14="http://schemas.microsoft.com/office/powerpoint/2010/main" val="32547876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Al Aseel Menu Sydney here: http://</a:t>
            </a:r>
            <a:r>
              <a:rPr lang="en-AU" dirty="0" err="1"/>
              <a:t>alaseel.com.au</a:t>
            </a:r>
            <a:r>
              <a:rPr lang="en-AU" dirty="0"/>
              <a:t>/wp-content/uploads/2016/11/Al-Aseel-Greenacre-</a:t>
            </a:r>
            <a:r>
              <a:rPr lang="en-AU" dirty="0" err="1"/>
              <a:t>Menu.pdf</a:t>
            </a:r>
            <a:endParaRPr lang="en-AU" dirty="0"/>
          </a:p>
          <a:p>
            <a:r>
              <a:rPr lang="en-AU" dirty="0" err="1"/>
              <a:t>Miramin</a:t>
            </a:r>
            <a:r>
              <a:rPr lang="en-AU" dirty="0"/>
              <a:t> Restaurant Dubai here: https://</a:t>
            </a:r>
            <a:r>
              <a:rPr lang="en-AU" dirty="0" err="1"/>
              <a:t>lms.icms.edu.au</a:t>
            </a:r>
            <a:r>
              <a:rPr lang="en-AU" dirty="0"/>
              <a:t>/</a:t>
            </a:r>
            <a:r>
              <a:rPr lang="en-AU" dirty="0" err="1"/>
              <a:t>pluginfile.php</a:t>
            </a:r>
            <a:r>
              <a:rPr lang="en-AU" dirty="0"/>
              <a:t>/399691/</a:t>
            </a:r>
            <a:r>
              <a:rPr lang="en-AU" dirty="0" err="1"/>
              <a:t>mod_resource</a:t>
            </a:r>
            <a:r>
              <a:rPr lang="en-AU" dirty="0"/>
              <a:t>/content/1/Topic%204%20Activity%20ResourceMir%20Amin%20menu%202020.pdf</a:t>
            </a:r>
          </a:p>
          <a:p>
            <a:endParaRPr lang="en-AU" dirty="0"/>
          </a:p>
        </p:txBody>
      </p:sp>
      <p:sp>
        <p:nvSpPr>
          <p:cNvPr id="4" name="Slide Number Placeholder 3"/>
          <p:cNvSpPr>
            <a:spLocks noGrp="1"/>
          </p:cNvSpPr>
          <p:nvPr>
            <p:ph type="sldNum" sz="quarter" idx="5"/>
          </p:nvPr>
        </p:nvSpPr>
        <p:spPr/>
        <p:txBody>
          <a:bodyPr/>
          <a:lstStyle/>
          <a:p>
            <a:fld id="{B721B446-6C3A-434A-9EAF-115FF2B52C71}" type="slidenum">
              <a:rPr lang="en-US" smtClean="0"/>
              <a:t>16</a:t>
            </a:fld>
            <a:endParaRPr lang="en-US"/>
          </a:p>
        </p:txBody>
      </p:sp>
    </p:spTree>
    <p:extLst>
      <p:ext uri="{BB962C8B-B14F-4D97-AF65-F5344CB8AC3E}">
        <p14:creationId xmlns:p14="http://schemas.microsoft.com/office/powerpoint/2010/main" val="41285936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B721B446-6C3A-434A-9EAF-115FF2B52C71}" type="slidenum">
              <a:rPr lang="en-US" smtClean="0"/>
              <a:t>17</a:t>
            </a:fld>
            <a:endParaRPr lang="en-US"/>
          </a:p>
        </p:txBody>
      </p:sp>
    </p:spTree>
    <p:extLst>
      <p:ext uri="{BB962C8B-B14F-4D97-AF65-F5344CB8AC3E}">
        <p14:creationId xmlns:p14="http://schemas.microsoft.com/office/powerpoint/2010/main" val="29184789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B721B446-6C3A-434A-9EAF-115FF2B52C71}" type="slidenum">
              <a:rPr lang="en-US" smtClean="0"/>
              <a:t>18</a:t>
            </a:fld>
            <a:endParaRPr lang="en-US"/>
          </a:p>
        </p:txBody>
      </p:sp>
    </p:spTree>
    <p:extLst>
      <p:ext uri="{BB962C8B-B14F-4D97-AF65-F5344CB8AC3E}">
        <p14:creationId xmlns:p14="http://schemas.microsoft.com/office/powerpoint/2010/main" val="40397764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See here: https://</a:t>
            </a:r>
            <a:r>
              <a:rPr lang="en-AU" dirty="0" err="1"/>
              <a:t>pos.toasttab.com</a:t>
            </a:r>
            <a:r>
              <a:rPr lang="en-AU" dirty="0"/>
              <a:t>/blog/on-the-line/restaurant-menu-engineering-worksheet-free-menu-template</a:t>
            </a:r>
          </a:p>
          <a:p>
            <a:endParaRPr lang="en-AU" dirty="0"/>
          </a:p>
        </p:txBody>
      </p:sp>
      <p:sp>
        <p:nvSpPr>
          <p:cNvPr id="4" name="Slide Number Placeholder 3"/>
          <p:cNvSpPr>
            <a:spLocks noGrp="1"/>
          </p:cNvSpPr>
          <p:nvPr>
            <p:ph type="sldNum" sz="quarter" idx="5"/>
          </p:nvPr>
        </p:nvSpPr>
        <p:spPr/>
        <p:txBody>
          <a:bodyPr/>
          <a:lstStyle/>
          <a:p>
            <a:fld id="{B721B446-6C3A-434A-9EAF-115FF2B52C71}" type="slidenum">
              <a:rPr lang="en-US" smtClean="0"/>
              <a:t>19</a:t>
            </a:fld>
            <a:endParaRPr lang="en-US"/>
          </a:p>
        </p:txBody>
      </p:sp>
    </p:spTree>
    <p:extLst>
      <p:ext uri="{BB962C8B-B14F-4D97-AF65-F5344CB8AC3E}">
        <p14:creationId xmlns:p14="http://schemas.microsoft.com/office/powerpoint/2010/main" val="4862456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B721B446-6C3A-434A-9EAF-115FF2B52C71}" type="slidenum">
              <a:rPr lang="en-US" smtClean="0"/>
              <a:t>21</a:t>
            </a:fld>
            <a:endParaRPr lang="en-US"/>
          </a:p>
        </p:txBody>
      </p:sp>
    </p:spTree>
    <p:extLst>
      <p:ext uri="{BB962C8B-B14F-4D97-AF65-F5344CB8AC3E}">
        <p14:creationId xmlns:p14="http://schemas.microsoft.com/office/powerpoint/2010/main" val="37789912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Full article here: https://</a:t>
            </a:r>
            <a:r>
              <a:rPr lang="en-AU" dirty="0" err="1"/>
              <a:t>www.thepennyhoarder.com</a:t>
            </a:r>
            <a:r>
              <a:rPr lang="en-AU" dirty="0"/>
              <a:t>/save-money/restaurant-menu-tricks/</a:t>
            </a:r>
          </a:p>
          <a:p>
            <a:endParaRPr lang="en-AU" dirty="0"/>
          </a:p>
        </p:txBody>
      </p:sp>
      <p:sp>
        <p:nvSpPr>
          <p:cNvPr id="4" name="Slide Number Placeholder 3"/>
          <p:cNvSpPr>
            <a:spLocks noGrp="1"/>
          </p:cNvSpPr>
          <p:nvPr>
            <p:ph type="sldNum" sz="quarter" idx="5"/>
          </p:nvPr>
        </p:nvSpPr>
        <p:spPr/>
        <p:txBody>
          <a:bodyPr/>
          <a:lstStyle/>
          <a:p>
            <a:fld id="{B721B446-6C3A-434A-9EAF-115FF2B52C71}" type="slidenum">
              <a:rPr lang="en-US" smtClean="0"/>
              <a:t>25</a:t>
            </a:fld>
            <a:endParaRPr lang="en-US"/>
          </a:p>
        </p:txBody>
      </p:sp>
    </p:spTree>
    <p:extLst>
      <p:ext uri="{BB962C8B-B14F-4D97-AF65-F5344CB8AC3E}">
        <p14:creationId xmlns:p14="http://schemas.microsoft.com/office/powerpoint/2010/main" val="13157163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dirty="0"/>
              <a:t>Full article here: https://</a:t>
            </a:r>
            <a:r>
              <a:rPr lang="en-AU" dirty="0" err="1"/>
              <a:t>www.thepennyhoarder.com</a:t>
            </a:r>
            <a:r>
              <a:rPr lang="en-AU" dirty="0"/>
              <a:t>/save-money/restaurant-menu-tricks/</a:t>
            </a:r>
          </a:p>
          <a:p>
            <a:endParaRPr lang="en-AU" dirty="0"/>
          </a:p>
        </p:txBody>
      </p:sp>
      <p:sp>
        <p:nvSpPr>
          <p:cNvPr id="4" name="Slide Number Placeholder 3"/>
          <p:cNvSpPr>
            <a:spLocks noGrp="1"/>
          </p:cNvSpPr>
          <p:nvPr>
            <p:ph type="sldNum" sz="quarter" idx="5"/>
          </p:nvPr>
        </p:nvSpPr>
        <p:spPr/>
        <p:txBody>
          <a:bodyPr/>
          <a:lstStyle/>
          <a:p>
            <a:fld id="{B721B446-6C3A-434A-9EAF-115FF2B52C71}" type="slidenum">
              <a:rPr lang="en-US" smtClean="0"/>
              <a:t>26</a:t>
            </a:fld>
            <a:endParaRPr lang="en-US"/>
          </a:p>
        </p:txBody>
      </p:sp>
    </p:spTree>
    <p:extLst>
      <p:ext uri="{BB962C8B-B14F-4D97-AF65-F5344CB8AC3E}">
        <p14:creationId xmlns:p14="http://schemas.microsoft.com/office/powerpoint/2010/main" val="10301383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b="0" i="0" kern="1200" dirty="0">
                <a:solidFill>
                  <a:schemeClr val="tx1"/>
                </a:solidFill>
                <a:effectLst/>
                <a:latin typeface="+mn-lt"/>
                <a:ea typeface="+mn-ea"/>
                <a:cs typeface="+mn-cs"/>
              </a:rPr>
              <a:t>On Moodle 4.13: Yang, S.S. (2012). Eye movements on restaurant menus: a revisitation on gaze motion and consumer </a:t>
            </a:r>
            <a:r>
              <a:rPr lang="en-AU" sz="1200" b="0" i="0" kern="1200" dirty="0" err="1">
                <a:solidFill>
                  <a:schemeClr val="tx1"/>
                </a:solidFill>
                <a:effectLst/>
                <a:latin typeface="+mn-lt"/>
                <a:ea typeface="+mn-ea"/>
                <a:cs typeface="+mn-cs"/>
              </a:rPr>
              <a:t>scanpaths</a:t>
            </a:r>
            <a:r>
              <a:rPr lang="en-AU" sz="1200" b="0" i="0" kern="1200" dirty="0">
                <a:solidFill>
                  <a:schemeClr val="tx1"/>
                </a:solidFill>
                <a:effectLst/>
                <a:latin typeface="+mn-lt"/>
                <a:ea typeface="+mn-ea"/>
                <a:cs typeface="+mn-cs"/>
              </a:rPr>
              <a:t>. </a:t>
            </a:r>
            <a:r>
              <a:rPr lang="en-AU" sz="1200" b="0" i="1" kern="1200" dirty="0">
                <a:solidFill>
                  <a:schemeClr val="tx1"/>
                </a:solidFill>
                <a:effectLst/>
                <a:latin typeface="+mn-lt"/>
                <a:ea typeface="+mn-ea"/>
                <a:cs typeface="+mn-cs"/>
              </a:rPr>
              <a:t>International Journal of Hospitality Management, 31</a:t>
            </a:r>
            <a:r>
              <a:rPr lang="en-AU" sz="1200" b="0" i="0" kern="1200" dirty="0">
                <a:solidFill>
                  <a:schemeClr val="tx1"/>
                </a:solidFill>
                <a:effectLst/>
                <a:latin typeface="+mn-lt"/>
                <a:ea typeface="+mn-ea"/>
                <a:cs typeface="+mn-cs"/>
              </a:rPr>
              <a:t>, 1021-1029.</a:t>
            </a:r>
            <a:endParaRPr lang="en-AU" dirty="0"/>
          </a:p>
        </p:txBody>
      </p:sp>
      <p:sp>
        <p:nvSpPr>
          <p:cNvPr id="4" name="Slide Number Placeholder 3"/>
          <p:cNvSpPr>
            <a:spLocks noGrp="1"/>
          </p:cNvSpPr>
          <p:nvPr>
            <p:ph type="sldNum" sz="quarter" idx="5"/>
          </p:nvPr>
        </p:nvSpPr>
        <p:spPr/>
        <p:txBody>
          <a:bodyPr/>
          <a:lstStyle/>
          <a:p>
            <a:fld id="{B721B446-6C3A-434A-9EAF-115FF2B52C71}" type="slidenum">
              <a:rPr lang="en-US" smtClean="0"/>
              <a:t>27</a:t>
            </a:fld>
            <a:endParaRPr lang="en-US"/>
          </a:p>
        </p:txBody>
      </p:sp>
    </p:spTree>
    <p:extLst>
      <p:ext uri="{BB962C8B-B14F-4D97-AF65-F5344CB8AC3E}">
        <p14:creationId xmlns:p14="http://schemas.microsoft.com/office/powerpoint/2010/main" val="254687792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b="0" i="0" kern="1200" dirty="0">
                <a:solidFill>
                  <a:schemeClr val="tx1"/>
                </a:solidFill>
                <a:effectLst/>
                <a:latin typeface="+mn-lt"/>
                <a:ea typeface="+mn-ea"/>
                <a:cs typeface="+mn-cs"/>
              </a:rPr>
              <a:t>On Moodle 4.13: Yang, S.S. (2012). Eye movements on restaurant menus: a revisitation on gaze motion and consumer </a:t>
            </a:r>
            <a:r>
              <a:rPr lang="en-AU" sz="1200" b="0" i="0" kern="1200" dirty="0" err="1">
                <a:solidFill>
                  <a:schemeClr val="tx1"/>
                </a:solidFill>
                <a:effectLst/>
                <a:latin typeface="+mn-lt"/>
                <a:ea typeface="+mn-ea"/>
                <a:cs typeface="+mn-cs"/>
              </a:rPr>
              <a:t>scanpaths</a:t>
            </a:r>
            <a:r>
              <a:rPr lang="en-AU" sz="1200" b="0" i="0" kern="1200" dirty="0">
                <a:solidFill>
                  <a:schemeClr val="tx1"/>
                </a:solidFill>
                <a:effectLst/>
                <a:latin typeface="+mn-lt"/>
                <a:ea typeface="+mn-ea"/>
                <a:cs typeface="+mn-cs"/>
              </a:rPr>
              <a:t>. </a:t>
            </a:r>
            <a:r>
              <a:rPr lang="en-AU" sz="1200" b="0" i="1" kern="1200" dirty="0">
                <a:solidFill>
                  <a:schemeClr val="tx1"/>
                </a:solidFill>
                <a:effectLst/>
                <a:latin typeface="+mn-lt"/>
                <a:ea typeface="+mn-ea"/>
                <a:cs typeface="+mn-cs"/>
              </a:rPr>
              <a:t>International Journal of Hospitality Management, 31</a:t>
            </a:r>
            <a:r>
              <a:rPr lang="en-AU" sz="1200" b="0" i="0" kern="1200" dirty="0">
                <a:solidFill>
                  <a:schemeClr val="tx1"/>
                </a:solidFill>
                <a:effectLst/>
                <a:latin typeface="+mn-lt"/>
                <a:ea typeface="+mn-ea"/>
                <a:cs typeface="+mn-cs"/>
              </a:rPr>
              <a:t>, 1021-1029.</a:t>
            </a:r>
            <a:endParaRPr lang="en-AU" dirty="0"/>
          </a:p>
        </p:txBody>
      </p:sp>
      <p:sp>
        <p:nvSpPr>
          <p:cNvPr id="4" name="Slide Number Placeholder 3"/>
          <p:cNvSpPr>
            <a:spLocks noGrp="1"/>
          </p:cNvSpPr>
          <p:nvPr>
            <p:ph type="sldNum" sz="quarter" idx="5"/>
          </p:nvPr>
        </p:nvSpPr>
        <p:spPr/>
        <p:txBody>
          <a:bodyPr/>
          <a:lstStyle/>
          <a:p>
            <a:fld id="{B721B446-6C3A-434A-9EAF-115FF2B52C71}" type="slidenum">
              <a:rPr lang="en-US" smtClean="0"/>
              <a:t>28</a:t>
            </a:fld>
            <a:endParaRPr lang="en-US"/>
          </a:p>
        </p:txBody>
      </p:sp>
    </p:spTree>
    <p:extLst>
      <p:ext uri="{BB962C8B-B14F-4D97-AF65-F5344CB8AC3E}">
        <p14:creationId xmlns:p14="http://schemas.microsoft.com/office/powerpoint/2010/main" val="184791581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https://</a:t>
            </a:r>
            <a:r>
              <a:rPr lang="en-AU" dirty="0" err="1"/>
              <a:t>medium.com</a:t>
            </a:r>
            <a:r>
              <a:rPr lang="en-AU" dirty="0"/>
              <a:t>/@</a:t>
            </a:r>
            <a:r>
              <a:rPr lang="en-AU" dirty="0" err="1"/>
              <a:t>ashley_howell</a:t>
            </a:r>
            <a:r>
              <a:rPr lang="en-AU" dirty="0"/>
              <a:t>/understanding-colour-psychology-for-restaurants-brands-dbb7ffbcecae</a:t>
            </a:r>
          </a:p>
        </p:txBody>
      </p:sp>
      <p:sp>
        <p:nvSpPr>
          <p:cNvPr id="4" name="Slide Number Placeholder 3"/>
          <p:cNvSpPr>
            <a:spLocks noGrp="1"/>
          </p:cNvSpPr>
          <p:nvPr>
            <p:ph type="sldNum" sz="quarter" idx="5"/>
          </p:nvPr>
        </p:nvSpPr>
        <p:spPr/>
        <p:txBody>
          <a:bodyPr/>
          <a:lstStyle/>
          <a:p>
            <a:fld id="{B721B446-6C3A-434A-9EAF-115FF2B52C71}" type="slidenum">
              <a:rPr lang="en-US" smtClean="0"/>
              <a:t>32</a:t>
            </a:fld>
            <a:endParaRPr lang="en-US"/>
          </a:p>
        </p:txBody>
      </p:sp>
    </p:spTree>
    <p:extLst>
      <p:ext uri="{BB962C8B-B14F-4D97-AF65-F5344CB8AC3E}">
        <p14:creationId xmlns:p14="http://schemas.microsoft.com/office/powerpoint/2010/main" val="114935378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https://</a:t>
            </a:r>
            <a:r>
              <a:rPr lang="en-AU" dirty="0" err="1"/>
              <a:t>medium.com</a:t>
            </a:r>
            <a:r>
              <a:rPr lang="en-AU" dirty="0"/>
              <a:t>/@</a:t>
            </a:r>
            <a:r>
              <a:rPr lang="en-AU" dirty="0" err="1"/>
              <a:t>ashley_howell</a:t>
            </a:r>
            <a:r>
              <a:rPr lang="en-AU" dirty="0"/>
              <a:t>/understanding-colour-psychology-for-restaurants-brands-dbb7ffbcecae</a:t>
            </a:r>
          </a:p>
          <a:p>
            <a:endParaRPr lang="en-AU" dirty="0"/>
          </a:p>
          <a:p>
            <a:r>
              <a:rPr lang="en-AU" dirty="0"/>
              <a:t>Also check out- The Psychology of </a:t>
            </a:r>
            <a:r>
              <a:rPr lang="en-AU"/>
              <a:t>Menu Design (2020) </a:t>
            </a:r>
            <a:r>
              <a:rPr lang="en-AU" dirty="0"/>
              <a:t>here: https://</a:t>
            </a:r>
            <a:r>
              <a:rPr lang="en-AU" dirty="0" err="1"/>
              <a:t>aaronallen.com</a:t>
            </a:r>
            <a:r>
              <a:rPr lang="en-AU" dirty="0"/>
              <a:t>/blog/the-psychology-of-menu-design</a:t>
            </a:r>
          </a:p>
          <a:p>
            <a:endParaRPr lang="en-AU" dirty="0"/>
          </a:p>
        </p:txBody>
      </p:sp>
      <p:sp>
        <p:nvSpPr>
          <p:cNvPr id="4" name="Slide Number Placeholder 3"/>
          <p:cNvSpPr>
            <a:spLocks noGrp="1"/>
          </p:cNvSpPr>
          <p:nvPr>
            <p:ph type="sldNum" sz="quarter" idx="5"/>
          </p:nvPr>
        </p:nvSpPr>
        <p:spPr/>
        <p:txBody>
          <a:bodyPr/>
          <a:lstStyle/>
          <a:p>
            <a:fld id="{B721B446-6C3A-434A-9EAF-115FF2B52C71}" type="slidenum">
              <a:rPr lang="en-US" smtClean="0"/>
              <a:t>33</a:t>
            </a:fld>
            <a:endParaRPr lang="en-US"/>
          </a:p>
        </p:txBody>
      </p:sp>
    </p:spTree>
    <p:extLst>
      <p:ext uri="{BB962C8B-B14F-4D97-AF65-F5344CB8AC3E}">
        <p14:creationId xmlns:p14="http://schemas.microsoft.com/office/powerpoint/2010/main" val="350938304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a:t>Check out this FB group: https://</a:t>
            </a:r>
            <a:r>
              <a:rPr lang="en-AU" err="1"/>
              <a:t>www.facebook.com</a:t>
            </a:r>
            <a:r>
              <a:rPr lang="en-AU"/>
              <a:t>/</a:t>
            </a:r>
            <a:r>
              <a:rPr lang="en-AU" err="1"/>
              <a:t>badrestaurantfoodphotography</a:t>
            </a:r>
            <a:r>
              <a:rPr lang="en-AU"/>
              <a:t>/</a:t>
            </a:r>
          </a:p>
          <a:p>
            <a:endParaRPr lang="en-AU"/>
          </a:p>
        </p:txBody>
      </p:sp>
      <p:sp>
        <p:nvSpPr>
          <p:cNvPr id="4" name="Slide Number Placeholder 3"/>
          <p:cNvSpPr>
            <a:spLocks noGrp="1"/>
          </p:cNvSpPr>
          <p:nvPr>
            <p:ph type="sldNum" sz="quarter" idx="5"/>
          </p:nvPr>
        </p:nvSpPr>
        <p:spPr/>
        <p:txBody>
          <a:bodyPr/>
          <a:lstStyle/>
          <a:p>
            <a:fld id="{B721B446-6C3A-434A-9EAF-115FF2B52C71}" type="slidenum">
              <a:rPr lang="en-US" smtClean="0"/>
              <a:t>35</a:t>
            </a:fld>
            <a:endParaRPr lang="en-US"/>
          </a:p>
        </p:txBody>
      </p:sp>
    </p:spTree>
    <p:extLst>
      <p:ext uri="{BB962C8B-B14F-4D97-AF65-F5344CB8AC3E}">
        <p14:creationId xmlns:p14="http://schemas.microsoft.com/office/powerpoint/2010/main" val="270384957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a:t>Check out David Loftus talk about what makes great food photography: https://</a:t>
            </a:r>
            <a:r>
              <a:rPr lang="en-AU" err="1"/>
              <a:t>www.youtube.com</a:t>
            </a:r>
            <a:r>
              <a:rPr lang="en-AU"/>
              <a:t>/</a:t>
            </a:r>
            <a:r>
              <a:rPr lang="en-AU" err="1"/>
              <a:t>watch?v</a:t>
            </a:r>
            <a:r>
              <a:rPr lang="en-AU"/>
              <a:t>=HNfi6xXecPw</a:t>
            </a:r>
          </a:p>
          <a:p>
            <a:endParaRPr lang="en-AU"/>
          </a:p>
        </p:txBody>
      </p:sp>
      <p:sp>
        <p:nvSpPr>
          <p:cNvPr id="4" name="Slide Number Placeholder 3"/>
          <p:cNvSpPr>
            <a:spLocks noGrp="1"/>
          </p:cNvSpPr>
          <p:nvPr>
            <p:ph type="sldNum" sz="quarter" idx="5"/>
          </p:nvPr>
        </p:nvSpPr>
        <p:spPr/>
        <p:txBody>
          <a:bodyPr/>
          <a:lstStyle/>
          <a:p>
            <a:fld id="{B721B446-6C3A-434A-9EAF-115FF2B52C71}" type="slidenum">
              <a:rPr lang="en-US" smtClean="0"/>
              <a:t>36</a:t>
            </a:fld>
            <a:endParaRPr lang="en-US"/>
          </a:p>
        </p:txBody>
      </p:sp>
    </p:spTree>
    <p:extLst>
      <p:ext uri="{BB962C8B-B14F-4D97-AF65-F5344CB8AC3E}">
        <p14:creationId xmlns:p14="http://schemas.microsoft.com/office/powerpoint/2010/main" val="156602477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Read more here: https://</a:t>
            </a:r>
            <a:r>
              <a:rPr lang="en-AU" dirty="0" err="1"/>
              <a:t>oliviacasson.com</a:t>
            </a:r>
            <a:r>
              <a:rPr lang="en-AU" dirty="0"/>
              <a:t>/?</a:t>
            </a:r>
            <a:r>
              <a:rPr lang="en-AU" dirty="0" err="1"/>
              <a:t>doing_wp_cron</a:t>
            </a:r>
            <a:r>
              <a:rPr lang="en-AU" dirty="0"/>
              <a:t>=1590642408.1072299480438232421875</a:t>
            </a:r>
          </a:p>
          <a:p>
            <a:endParaRPr lang="en-AU" dirty="0"/>
          </a:p>
          <a:p>
            <a:r>
              <a:rPr lang="en-AU" dirty="0"/>
              <a:t>Link to her interview video here: https://</a:t>
            </a:r>
            <a:r>
              <a:rPr lang="en-AU" dirty="0" err="1"/>
              <a:t>www.youtube.com</a:t>
            </a:r>
            <a:r>
              <a:rPr lang="en-AU" dirty="0"/>
              <a:t>/</a:t>
            </a:r>
            <a:r>
              <a:rPr lang="en-AU" dirty="0" err="1"/>
              <a:t>watch?v</a:t>
            </a:r>
            <a:r>
              <a:rPr lang="en-AU" dirty="0"/>
              <a:t>=wiNJ5DVuVIw&amp;feature=</a:t>
            </a:r>
            <a:r>
              <a:rPr lang="en-AU" dirty="0" err="1"/>
              <a:t>youtu.be</a:t>
            </a:r>
            <a:endParaRPr lang="en-AU" dirty="0"/>
          </a:p>
        </p:txBody>
      </p:sp>
      <p:sp>
        <p:nvSpPr>
          <p:cNvPr id="4" name="Slide Number Placeholder 3"/>
          <p:cNvSpPr>
            <a:spLocks noGrp="1"/>
          </p:cNvSpPr>
          <p:nvPr>
            <p:ph type="sldNum" sz="quarter" idx="5"/>
          </p:nvPr>
        </p:nvSpPr>
        <p:spPr/>
        <p:txBody>
          <a:bodyPr/>
          <a:lstStyle/>
          <a:p>
            <a:fld id="{B721B446-6C3A-434A-9EAF-115FF2B52C71}" type="slidenum">
              <a:rPr lang="en-US" smtClean="0"/>
              <a:t>38</a:t>
            </a:fld>
            <a:endParaRPr lang="en-US"/>
          </a:p>
        </p:txBody>
      </p:sp>
    </p:spTree>
    <p:extLst>
      <p:ext uri="{BB962C8B-B14F-4D97-AF65-F5344CB8AC3E}">
        <p14:creationId xmlns:p14="http://schemas.microsoft.com/office/powerpoint/2010/main" val="9778114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a:t>See Here: https://</a:t>
            </a:r>
            <a:r>
              <a:rPr lang="en-AU" err="1"/>
              <a:t>thefoodpeople.co.uk</a:t>
            </a:r>
            <a:r>
              <a:rPr lang="en-AU"/>
              <a:t>/trends/</a:t>
            </a:r>
            <a:r>
              <a:rPr lang="en-AU" err="1"/>
              <a:t>menuwatching</a:t>
            </a:r>
            <a:endParaRPr lang="en-AU"/>
          </a:p>
          <a:p>
            <a:endParaRPr lang="en-AU"/>
          </a:p>
          <a:p>
            <a:r>
              <a:rPr lang="en-AU"/>
              <a:t>BBC story here: https://</a:t>
            </a:r>
            <a:r>
              <a:rPr lang="en-AU" err="1"/>
              <a:t>www.bbc.com</a:t>
            </a:r>
            <a:r>
              <a:rPr lang="en-AU"/>
              <a:t>/news/business-44488051</a:t>
            </a:r>
          </a:p>
          <a:p>
            <a:endParaRPr lang="en-AU"/>
          </a:p>
          <a:p>
            <a:endParaRPr lang="en-AU"/>
          </a:p>
          <a:p>
            <a:endParaRPr lang="en-AU"/>
          </a:p>
        </p:txBody>
      </p:sp>
      <p:sp>
        <p:nvSpPr>
          <p:cNvPr id="4" name="Slide Number Placeholder 3"/>
          <p:cNvSpPr>
            <a:spLocks noGrp="1"/>
          </p:cNvSpPr>
          <p:nvPr>
            <p:ph type="sldNum" sz="quarter" idx="5"/>
          </p:nvPr>
        </p:nvSpPr>
        <p:spPr/>
        <p:txBody>
          <a:bodyPr/>
          <a:lstStyle/>
          <a:p>
            <a:fld id="{B721B446-6C3A-434A-9EAF-115FF2B52C71}" type="slidenum">
              <a:rPr lang="en-US" smtClean="0"/>
              <a:t>40</a:t>
            </a:fld>
            <a:endParaRPr lang="en-US"/>
          </a:p>
        </p:txBody>
      </p:sp>
    </p:spTree>
    <p:extLst>
      <p:ext uri="{BB962C8B-B14F-4D97-AF65-F5344CB8AC3E}">
        <p14:creationId xmlns:p14="http://schemas.microsoft.com/office/powerpoint/2010/main" val="333831458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a:t>Soho House: Shoreditch: https://</a:t>
            </a:r>
            <a:r>
              <a:rPr lang="en-AU" err="1"/>
              <a:t>www.sohohouse.com</a:t>
            </a:r>
            <a:r>
              <a:rPr lang="en-AU"/>
              <a:t>/houses/</a:t>
            </a:r>
            <a:r>
              <a:rPr lang="en-AU" err="1"/>
              <a:t>shoreditch</a:t>
            </a:r>
            <a:r>
              <a:rPr lang="en-AU"/>
              <a:t>-house/food-and-drink</a:t>
            </a:r>
          </a:p>
          <a:p>
            <a:r>
              <a:rPr lang="en-AU"/>
              <a:t>Soho House Barcelona: https://</a:t>
            </a:r>
            <a:r>
              <a:rPr lang="en-AU" err="1"/>
              <a:t>www.sohohouse.com</a:t>
            </a:r>
            <a:r>
              <a:rPr lang="en-AU"/>
              <a:t>/houses/</a:t>
            </a:r>
            <a:r>
              <a:rPr lang="en-AU" err="1"/>
              <a:t>soho</a:t>
            </a:r>
            <a:r>
              <a:rPr lang="en-AU"/>
              <a:t>-house-</a:t>
            </a:r>
            <a:r>
              <a:rPr lang="en-AU" err="1"/>
              <a:t>barcelona</a:t>
            </a:r>
            <a:endParaRPr lang="en-AU"/>
          </a:p>
          <a:p>
            <a:r>
              <a:rPr lang="en-AU"/>
              <a:t>Soho house Mumbai: https://</a:t>
            </a:r>
            <a:r>
              <a:rPr lang="en-AU" err="1"/>
              <a:t>www.sohohouse.com</a:t>
            </a:r>
            <a:r>
              <a:rPr lang="en-AU"/>
              <a:t>/houses/</a:t>
            </a:r>
            <a:r>
              <a:rPr lang="en-AU" err="1"/>
              <a:t>soho</a:t>
            </a:r>
            <a:r>
              <a:rPr lang="en-AU"/>
              <a:t>-house-</a:t>
            </a:r>
            <a:r>
              <a:rPr lang="en-AU" err="1"/>
              <a:t>mumbai</a:t>
            </a:r>
            <a:endParaRPr lang="en-AU"/>
          </a:p>
        </p:txBody>
      </p:sp>
      <p:sp>
        <p:nvSpPr>
          <p:cNvPr id="4" name="Slide Number Placeholder 3"/>
          <p:cNvSpPr>
            <a:spLocks noGrp="1"/>
          </p:cNvSpPr>
          <p:nvPr>
            <p:ph type="sldNum" sz="quarter" idx="5"/>
          </p:nvPr>
        </p:nvSpPr>
        <p:spPr/>
        <p:txBody>
          <a:bodyPr/>
          <a:lstStyle/>
          <a:p>
            <a:fld id="{B721B446-6C3A-434A-9EAF-115FF2B52C71}" type="slidenum">
              <a:rPr lang="en-US" smtClean="0"/>
              <a:t>42</a:t>
            </a:fld>
            <a:endParaRPr lang="en-US"/>
          </a:p>
        </p:txBody>
      </p:sp>
    </p:spTree>
    <p:extLst>
      <p:ext uri="{BB962C8B-B14F-4D97-AF65-F5344CB8AC3E}">
        <p14:creationId xmlns:p14="http://schemas.microsoft.com/office/powerpoint/2010/main" val="269299961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721B446-6C3A-434A-9EAF-115FF2B52C71}"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3373917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 name="Title 1"/>
          <p:cNvSpPr>
            <a:spLocks noGrp="1"/>
          </p:cNvSpPr>
          <p:nvPr>
            <p:ph type="title"/>
          </p:nvPr>
        </p:nvSpPr>
        <p:spPr>
          <a:xfrm>
            <a:off x="628651" y="365126"/>
            <a:ext cx="6902681" cy="1325563"/>
          </a:xfrm>
          <a:prstGeom prst="rect">
            <a:avLst/>
          </a:prstGeom>
        </p:spPr>
        <p:txBody>
          <a:bodyPr/>
          <a:lstStyle>
            <a:lvl1pPr>
              <a:defRPr b="0">
                <a:latin typeface="Arial" panose="020B0604020202020204" pitchFamily="34" charset="0"/>
                <a:cs typeface="Arial" panose="020B0604020202020204" pitchFamily="34" charset="0"/>
              </a:defRPr>
            </a:lvl1pPr>
          </a:lstStyle>
          <a:p>
            <a:r>
              <a:rPr lang="en-US" dirty="0"/>
              <a:t>Click to edit Master title style</a:t>
            </a:r>
            <a:endParaRPr lang="en-AU" dirty="0"/>
          </a:p>
        </p:txBody>
      </p:sp>
      <p:sp>
        <p:nvSpPr>
          <p:cNvPr id="5" name="Text Placeholder 4"/>
          <p:cNvSpPr>
            <a:spLocks noGrp="1"/>
          </p:cNvSpPr>
          <p:nvPr>
            <p:ph type="body" sz="quarter" idx="10"/>
          </p:nvPr>
        </p:nvSpPr>
        <p:spPr>
          <a:xfrm>
            <a:off x="628650" y="1911351"/>
            <a:ext cx="8124825" cy="4622454"/>
          </a:xfrm>
          <a:prstGeom prst="rect">
            <a:avLst/>
          </a:prstGeo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Tree>
    <p:extLst>
      <p:ext uri="{BB962C8B-B14F-4D97-AF65-F5344CB8AC3E}">
        <p14:creationId xmlns:p14="http://schemas.microsoft.com/office/powerpoint/2010/main" val="23651595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516832" y="-64549"/>
            <a:ext cx="12417893" cy="6938683"/>
          </a:xfrm>
          <a:prstGeom prst="rect">
            <a:avLst/>
          </a:prstGeom>
        </p:spPr>
      </p:pic>
      <p:sp>
        <p:nvSpPr>
          <p:cNvPr id="4" name="Title 3"/>
          <p:cNvSpPr>
            <a:spLocks noGrp="1"/>
          </p:cNvSpPr>
          <p:nvPr>
            <p:ph type="title"/>
          </p:nvPr>
        </p:nvSpPr>
        <p:spPr>
          <a:xfrm>
            <a:off x="628650" y="365126"/>
            <a:ext cx="7886700" cy="1325563"/>
          </a:xfrm>
          <a:prstGeom prst="rect">
            <a:avLst/>
          </a:prstGeom>
        </p:spPr>
        <p:txBody>
          <a:bodyPr/>
          <a:lstStyle>
            <a:lvl1pPr>
              <a:defRPr>
                <a:solidFill>
                  <a:schemeClr val="bg1"/>
                </a:solidFill>
              </a:defRPr>
            </a:lvl1pPr>
          </a:lstStyle>
          <a:p>
            <a:r>
              <a:rPr lang="en-US" dirty="0"/>
              <a:t>Click to edit Master title style</a:t>
            </a:r>
            <a:endParaRPr lang="en-AU" dirty="0"/>
          </a:p>
        </p:txBody>
      </p:sp>
      <p:sp>
        <p:nvSpPr>
          <p:cNvPr id="5" name="Date Placeholder 4"/>
          <p:cNvSpPr>
            <a:spLocks noGrp="1"/>
          </p:cNvSpPr>
          <p:nvPr>
            <p:ph type="dt" sz="half" idx="10"/>
          </p:nvPr>
        </p:nvSpPr>
        <p:spPr>
          <a:xfrm>
            <a:off x="628650" y="6076951"/>
            <a:ext cx="2057400" cy="365125"/>
          </a:xfrm>
        </p:spPr>
        <p:txBody>
          <a:bodyPr/>
          <a:lstStyle>
            <a:lvl1pPr>
              <a:defRPr>
                <a:solidFill>
                  <a:schemeClr val="bg1"/>
                </a:solidFill>
                <a:latin typeface="Arial" panose="020B0604020202020204" pitchFamily="34" charset="0"/>
                <a:cs typeface="Arial" panose="020B0604020202020204" pitchFamily="34" charset="0"/>
              </a:defRPr>
            </a:lvl1pPr>
          </a:lstStyle>
          <a:p>
            <a:fld id="{543CD403-54AC-49B0-BCE8-20FF98AC2FFD}" type="datetimeFigureOut">
              <a:rPr lang="en-AU" smtClean="0"/>
              <a:pPr/>
              <a:t>16/12/2021</a:t>
            </a:fld>
            <a:endParaRPr lang="en-AU"/>
          </a:p>
        </p:txBody>
      </p:sp>
      <p:sp>
        <p:nvSpPr>
          <p:cNvPr id="6" name="Slide Number Placeholder 5"/>
          <p:cNvSpPr>
            <a:spLocks noGrp="1"/>
          </p:cNvSpPr>
          <p:nvPr>
            <p:ph type="sldNum" sz="quarter" idx="11"/>
          </p:nvPr>
        </p:nvSpPr>
        <p:spPr>
          <a:xfrm>
            <a:off x="6457950" y="6076951"/>
            <a:ext cx="2057400" cy="365125"/>
          </a:xfrm>
        </p:spPr>
        <p:txBody>
          <a:bodyPr/>
          <a:lstStyle>
            <a:lvl1pPr>
              <a:defRPr>
                <a:solidFill>
                  <a:schemeClr val="bg1"/>
                </a:solidFill>
                <a:latin typeface="Arial" panose="020B0604020202020204" pitchFamily="34" charset="0"/>
                <a:cs typeface="Arial" panose="020B0604020202020204" pitchFamily="34" charset="0"/>
              </a:defRPr>
            </a:lvl1pPr>
          </a:lstStyle>
          <a:p>
            <a:fld id="{7E3E055E-1006-4691-A728-C6D4B59F1965}" type="slidenum">
              <a:rPr lang="en-AU" smtClean="0"/>
              <a:pPr/>
              <a:t>‹#›</a:t>
            </a:fld>
            <a:endParaRPr lang="en-AU"/>
          </a:p>
        </p:txBody>
      </p:sp>
    </p:spTree>
    <p:extLst>
      <p:ext uri="{BB962C8B-B14F-4D97-AF65-F5344CB8AC3E}">
        <p14:creationId xmlns:p14="http://schemas.microsoft.com/office/powerpoint/2010/main" val="40177718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Date Placeholder 2"/>
          <p:cNvSpPr>
            <a:spLocks noGrp="1"/>
          </p:cNvSpPr>
          <p:nvPr>
            <p:ph type="dt" sz="half" idx="10"/>
          </p:nvPr>
        </p:nvSpPr>
        <p:spPr/>
        <p:txBody>
          <a:bodyPr/>
          <a:lstStyle/>
          <a:p>
            <a:fld id="{543CD403-54AC-49B0-BCE8-20FF98AC2FFD}" type="datetimeFigureOut">
              <a:rPr lang="en-AU" smtClean="0"/>
              <a:t>16/12/2021</a:t>
            </a:fld>
            <a:endParaRPr lang="en-AU"/>
          </a:p>
        </p:txBody>
      </p:sp>
      <p:sp>
        <p:nvSpPr>
          <p:cNvPr id="4" name="Slide Number Placeholder 3"/>
          <p:cNvSpPr>
            <a:spLocks noGrp="1"/>
          </p:cNvSpPr>
          <p:nvPr>
            <p:ph type="sldNum" sz="quarter" idx="11"/>
          </p:nvPr>
        </p:nvSpPr>
        <p:spPr/>
        <p:txBody>
          <a:bodyPr/>
          <a:lstStyle/>
          <a:p>
            <a:fld id="{7E3E055E-1006-4691-A728-C6D4B59F1965}" type="slidenum">
              <a:rPr lang="en-AU" smtClean="0"/>
              <a:t>‹#›</a:t>
            </a:fld>
            <a:endParaRPr lang="en-AU"/>
          </a:p>
        </p:txBody>
      </p:sp>
      <p:sp>
        <p:nvSpPr>
          <p:cNvPr id="6" name="Content Placeholder 5"/>
          <p:cNvSpPr>
            <a:spLocks noGrp="1"/>
          </p:cNvSpPr>
          <p:nvPr>
            <p:ph sz="quarter" idx="12"/>
          </p:nvPr>
        </p:nvSpPr>
        <p:spPr>
          <a:xfrm>
            <a:off x="628650" y="1930400"/>
            <a:ext cx="6905625" cy="3937000"/>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Tree>
    <p:extLst>
      <p:ext uri="{BB962C8B-B14F-4D97-AF65-F5344CB8AC3E}">
        <p14:creationId xmlns:p14="http://schemas.microsoft.com/office/powerpoint/2010/main" val="40809568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628651" y="365126"/>
            <a:ext cx="6491201" cy="1325563"/>
          </a:xfrm>
          <a:prstGeom prst="rect">
            <a:avLst/>
          </a:prstGeom>
        </p:spPr>
        <p:txBody>
          <a:bodyPr/>
          <a:lstStyle/>
          <a:p>
            <a:r>
              <a:rPr lang="en-US" dirty="0"/>
              <a:t>Click to edit Master title style</a:t>
            </a:r>
            <a:endParaRPr lang="en-AU" dirty="0"/>
          </a:p>
        </p:txBody>
      </p:sp>
      <p:sp>
        <p:nvSpPr>
          <p:cNvPr id="4" name="Content Placeholder 3"/>
          <p:cNvSpPr>
            <a:spLocks noGrp="1"/>
          </p:cNvSpPr>
          <p:nvPr>
            <p:ph sz="quarter" idx="10"/>
          </p:nvPr>
        </p:nvSpPr>
        <p:spPr>
          <a:xfrm>
            <a:off x="628651" y="1870076"/>
            <a:ext cx="7962900" cy="4454525"/>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Tree>
    <p:extLst>
      <p:ext uri="{BB962C8B-B14F-4D97-AF65-F5344CB8AC3E}">
        <p14:creationId xmlns:p14="http://schemas.microsoft.com/office/powerpoint/2010/main" val="4194988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6890212" cy="1325563"/>
          </a:xfrm>
          <a:prstGeom prst="rect">
            <a:avLst/>
          </a:prstGeom>
        </p:spPr>
        <p:txBody>
          <a:bodyPr/>
          <a:lstStyle/>
          <a:p>
            <a:r>
              <a:rPr lang="en-US"/>
              <a:t>Click to edit Master title style</a:t>
            </a:r>
            <a:endParaRPr lang="en-AU"/>
          </a:p>
        </p:txBody>
      </p:sp>
      <p:sp>
        <p:nvSpPr>
          <p:cNvPr id="4" name="Content Placeholder 3"/>
          <p:cNvSpPr>
            <a:spLocks noGrp="1"/>
          </p:cNvSpPr>
          <p:nvPr>
            <p:ph sz="quarter" idx="10"/>
          </p:nvPr>
        </p:nvSpPr>
        <p:spPr>
          <a:xfrm>
            <a:off x="628650" y="1903414"/>
            <a:ext cx="7886700" cy="462207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Tree>
    <p:extLst>
      <p:ext uri="{BB962C8B-B14F-4D97-AF65-F5344CB8AC3E}">
        <p14:creationId xmlns:p14="http://schemas.microsoft.com/office/powerpoint/2010/main" val="4416655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6890212" cy="1325563"/>
          </a:xfrm>
          <a:prstGeom prst="rect">
            <a:avLst/>
          </a:prstGeom>
        </p:spPr>
        <p:txBody>
          <a:bodyPr/>
          <a:lstStyle>
            <a:lvl1pPr>
              <a:defRPr b="0"/>
            </a:lvl1pPr>
          </a:lstStyle>
          <a:p>
            <a:r>
              <a:rPr lang="en-US" dirty="0"/>
              <a:t>Click to edit Master title style</a:t>
            </a:r>
            <a:endParaRPr lang="en-AU" dirty="0"/>
          </a:p>
        </p:txBody>
      </p:sp>
      <p:sp>
        <p:nvSpPr>
          <p:cNvPr id="4" name="Content Placeholder 3"/>
          <p:cNvSpPr>
            <a:spLocks noGrp="1"/>
          </p:cNvSpPr>
          <p:nvPr>
            <p:ph sz="quarter" idx="10"/>
          </p:nvPr>
        </p:nvSpPr>
        <p:spPr>
          <a:xfrm>
            <a:off x="628650" y="1903414"/>
            <a:ext cx="2952750" cy="4622078"/>
          </a:xfrm>
          <a:prstGeom prst="rect">
            <a:avLst/>
          </a:prstGeo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5" name="Content Placeholder 4"/>
          <p:cNvSpPr>
            <a:spLocks noGrp="1"/>
          </p:cNvSpPr>
          <p:nvPr>
            <p:ph sz="quarter" idx="11"/>
          </p:nvPr>
        </p:nvSpPr>
        <p:spPr>
          <a:xfrm>
            <a:off x="4102101" y="1903413"/>
            <a:ext cx="3416697" cy="46228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40118541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1_Questions?">
    <p:spTree>
      <p:nvGrpSpPr>
        <p:cNvPr id="1" name=""/>
        <p:cNvGrpSpPr/>
        <p:nvPr/>
      </p:nvGrpSpPr>
      <p:grpSpPr>
        <a:xfrm>
          <a:off x="0" y="0"/>
          <a:ext cx="0" cy="0"/>
          <a:chOff x="0" y="0"/>
          <a:chExt cx="0" cy="0"/>
        </a:xfrm>
      </p:grpSpPr>
    </p:spTree>
    <p:extLst>
      <p:ext uri="{BB962C8B-B14F-4D97-AF65-F5344CB8AC3E}">
        <p14:creationId xmlns:p14="http://schemas.microsoft.com/office/powerpoint/2010/main" val="36337117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Questions?">
    <p:spTree>
      <p:nvGrpSpPr>
        <p:cNvPr id="1" name=""/>
        <p:cNvGrpSpPr/>
        <p:nvPr/>
      </p:nvGrpSpPr>
      <p:grpSpPr>
        <a:xfrm>
          <a:off x="0" y="0"/>
          <a:ext cx="0" cy="0"/>
          <a:chOff x="0" y="0"/>
          <a:chExt cx="0" cy="0"/>
        </a:xfrm>
      </p:grpSpPr>
      <p:sp>
        <p:nvSpPr>
          <p:cNvPr id="12" name="Title 1"/>
          <p:cNvSpPr>
            <a:spLocks noGrp="1"/>
          </p:cNvSpPr>
          <p:nvPr>
            <p:ph type="ctrTitle" hasCustomPrompt="1"/>
          </p:nvPr>
        </p:nvSpPr>
        <p:spPr>
          <a:xfrm>
            <a:off x="0" y="302793"/>
            <a:ext cx="9144000" cy="749945"/>
          </a:xfrm>
          <a:prstGeom prst="rect">
            <a:avLst/>
          </a:prstGeom>
        </p:spPr>
        <p:txBody>
          <a:bodyPr anchor="ctr"/>
          <a:lstStyle>
            <a:lvl1pPr algn="ctr">
              <a:defRPr sz="3200" baseline="0">
                <a:solidFill>
                  <a:srgbClr val="FFFFFF"/>
                </a:solidFill>
              </a:defRPr>
            </a:lvl1pPr>
          </a:lstStyle>
          <a:p>
            <a:r>
              <a:rPr lang="en-GB" dirty="0"/>
              <a:t>Any Questions?</a:t>
            </a:r>
            <a:endParaRPr lang="en-US" dirty="0"/>
          </a:p>
        </p:txBody>
      </p:sp>
    </p:spTree>
    <p:extLst>
      <p:ext uri="{BB962C8B-B14F-4D97-AF65-F5344CB8AC3E}">
        <p14:creationId xmlns:p14="http://schemas.microsoft.com/office/powerpoint/2010/main" val="7113479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325563"/>
          </a:xfrm>
          <a:prstGeom prst="rect">
            <a:avLst/>
          </a:prstGeom>
        </p:spPr>
        <p:txBody>
          <a:bodyPr/>
          <a:lstStyle>
            <a:lvl1pPr algn="ctr">
              <a:defRPr>
                <a:solidFill>
                  <a:schemeClr val="bg1"/>
                </a:solidFill>
                <a:latin typeface="Arial" panose="020B0604020202020204" pitchFamily="34" charset="0"/>
                <a:cs typeface="Arial" panose="020B0604020202020204" pitchFamily="34" charset="0"/>
              </a:defRPr>
            </a:lvl1pPr>
          </a:lstStyle>
          <a:p>
            <a:r>
              <a:rPr lang="en-US" dirty="0"/>
              <a:t>Click to edit Master title style</a:t>
            </a:r>
            <a:endParaRPr lang="en-AU" dirty="0"/>
          </a:p>
        </p:txBody>
      </p:sp>
    </p:spTree>
    <p:extLst>
      <p:ext uri="{BB962C8B-B14F-4D97-AF65-F5344CB8AC3E}">
        <p14:creationId xmlns:p14="http://schemas.microsoft.com/office/powerpoint/2010/main" val="20516241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325563"/>
          </a:xfrm>
          <a:prstGeom prst="rect">
            <a:avLst/>
          </a:prstGeom>
        </p:spPr>
        <p:txBody>
          <a:bodyPr/>
          <a:lstStyle>
            <a:lvl1pPr algn="ctr">
              <a:defRPr b="1">
                <a:solidFill>
                  <a:schemeClr val="bg1"/>
                </a:solidFill>
                <a:latin typeface="Arial" panose="020B0604020202020204" pitchFamily="34" charset="0"/>
                <a:cs typeface="Arial" panose="020B0604020202020204" pitchFamily="34" charset="0"/>
              </a:defRPr>
            </a:lvl1pPr>
          </a:lstStyle>
          <a:p>
            <a:r>
              <a:rPr lang="en-US" dirty="0"/>
              <a:t>Click to edit Master title style</a:t>
            </a:r>
            <a:endParaRPr lang="en-AU" dirty="0"/>
          </a:p>
        </p:txBody>
      </p:sp>
      <p:sp>
        <p:nvSpPr>
          <p:cNvPr id="5" name="Online Image Placeholder 4"/>
          <p:cNvSpPr>
            <a:spLocks noGrp="1"/>
          </p:cNvSpPr>
          <p:nvPr>
            <p:ph type="clipArt" sz="quarter" idx="10"/>
          </p:nvPr>
        </p:nvSpPr>
        <p:spPr>
          <a:xfrm>
            <a:off x="733425" y="2273300"/>
            <a:ext cx="2771775" cy="2641600"/>
          </a:xfrm>
          <a:prstGeom prst="rect">
            <a:avLst/>
          </a:prstGeom>
        </p:spPr>
        <p:txBody>
          <a:bodyPr/>
          <a:lstStyle/>
          <a:p>
            <a:endParaRPr lang="en-AU"/>
          </a:p>
        </p:txBody>
      </p:sp>
      <p:sp>
        <p:nvSpPr>
          <p:cNvPr id="7" name="Picture Placeholder 6"/>
          <p:cNvSpPr>
            <a:spLocks noGrp="1"/>
          </p:cNvSpPr>
          <p:nvPr>
            <p:ph type="pic" sz="quarter" idx="11"/>
          </p:nvPr>
        </p:nvSpPr>
        <p:spPr>
          <a:xfrm>
            <a:off x="5743575" y="2273300"/>
            <a:ext cx="2771775" cy="2641600"/>
          </a:xfrm>
          <a:prstGeom prst="rect">
            <a:avLst/>
          </a:prstGeom>
        </p:spPr>
        <p:txBody>
          <a:bodyPr/>
          <a:lstStyle/>
          <a:p>
            <a:endParaRPr lang="en-AU"/>
          </a:p>
        </p:txBody>
      </p:sp>
    </p:spTree>
    <p:extLst>
      <p:ext uri="{BB962C8B-B14F-4D97-AF65-F5344CB8AC3E}">
        <p14:creationId xmlns:p14="http://schemas.microsoft.com/office/powerpoint/2010/main" val="40531399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325563"/>
          </a:xfrm>
          <a:prstGeom prst="rect">
            <a:avLst/>
          </a:prstGeom>
        </p:spPr>
        <p:txBody>
          <a:bodyPr/>
          <a:lstStyle>
            <a:lvl1pPr>
              <a:defRPr>
                <a:solidFill>
                  <a:schemeClr val="bg1"/>
                </a:solidFill>
                <a:latin typeface="Arial" panose="020B0604020202020204" pitchFamily="34" charset="0"/>
                <a:cs typeface="Arial" panose="020B0604020202020204" pitchFamily="34" charset="0"/>
              </a:defRPr>
            </a:lvl1pPr>
          </a:lstStyle>
          <a:p>
            <a:r>
              <a:rPr lang="en-US" dirty="0"/>
              <a:t>Click to edit Master title style</a:t>
            </a:r>
            <a:endParaRPr lang="en-AU" dirty="0"/>
          </a:p>
        </p:txBody>
      </p:sp>
      <p:sp>
        <p:nvSpPr>
          <p:cNvPr id="4" name="Text Placeholder 3"/>
          <p:cNvSpPr>
            <a:spLocks noGrp="1"/>
          </p:cNvSpPr>
          <p:nvPr>
            <p:ph type="body" sz="quarter" idx="10"/>
          </p:nvPr>
        </p:nvSpPr>
        <p:spPr>
          <a:xfrm>
            <a:off x="819150" y="5092700"/>
            <a:ext cx="7877175" cy="1549400"/>
          </a:xfrm>
          <a:prstGeom prst="rect">
            <a:avLst/>
          </a:prstGeom>
        </p:spPr>
        <p:txBody>
          <a:bodyPr/>
          <a:lstStyle>
            <a:lvl1pPr marL="0" indent="0">
              <a:buNone/>
              <a:defRPr>
                <a:solidFill>
                  <a:schemeClr val="bg1"/>
                </a:solidFill>
                <a:latin typeface="Arial" panose="020B0604020202020204" pitchFamily="34" charset="0"/>
                <a:cs typeface="Arial" panose="020B0604020202020204" pitchFamily="34" charset="0"/>
              </a:defRPr>
            </a:lvl1pPr>
            <a:lvl2pPr marL="342900" indent="0">
              <a:buNone/>
              <a:defRPr>
                <a:solidFill>
                  <a:schemeClr val="bg1"/>
                </a:solidFill>
                <a:latin typeface="Arial" panose="020B0604020202020204" pitchFamily="34" charset="0"/>
                <a:cs typeface="Arial" panose="020B0604020202020204" pitchFamily="34" charset="0"/>
              </a:defRPr>
            </a:lvl2pPr>
            <a:lvl3pPr marL="685800" indent="0">
              <a:buNone/>
              <a:defRPr>
                <a:solidFill>
                  <a:schemeClr val="bg1"/>
                </a:solidFill>
                <a:latin typeface="Arial" panose="020B0604020202020204" pitchFamily="34" charset="0"/>
                <a:cs typeface="Arial" panose="020B0604020202020204" pitchFamily="34" charset="0"/>
              </a:defRPr>
            </a:lvl3pPr>
            <a:lvl4pPr marL="1028700" indent="0">
              <a:buNone/>
              <a:defRPr>
                <a:solidFill>
                  <a:schemeClr val="bg1"/>
                </a:solidFill>
                <a:latin typeface="Arial" panose="020B0604020202020204" pitchFamily="34" charset="0"/>
                <a:cs typeface="Arial" panose="020B0604020202020204" pitchFamily="34" charset="0"/>
              </a:defRPr>
            </a:lvl4pPr>
            <a:lvl5pPr marL="1371600" indent="0">
              <a:buNone/>
              <a:defRPr>
                <a:solidFill>
                  <a:schemeClr val="bg1"/>
                </a:solidFill>
                <a:latin typeface="Arial" panose="020B0604020202020204" pitchFamily="34" charset="0"/>
                <a:cs typeface="Arial" panose="020B0604020202020204" pitchFamily="34" charset="0"/>
              </a:defRPr>
            </a:lvl5pPr>
          </a:lstStyle>
          <a:p>
            <a:pPr lvl="0"/>
            <a:r>
              <a:rPr lang="en-US" dirty="0"/>
              <a:t>Edit Master text styles</a:t>
            </a:r>
          </a:p>
          <a:p>
            <a:pPr lvl="1"/>
            <a:endParaRPr lang="en-US" dirty="0"/>
          </a:p>
        </p:txBody>
      </p:sp>
    </p:spTree>
    <p:extLst>
      <p:ext uri="{BB962C8B-B14F-4D97-AF65-F5344CB8AC3E}">
        <p14:creationId xmlns:p14="http://schemas.microsoft.com/office/powerpoint/2010/main" val="14432196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Slide Number Placeholder 2"/>
          <p:cNvSpPr>
            <a:spLocks noGrp="1"/>
          </p:cNvSpPr>
          <p:nvPr>
            <p:ph type="sldNum" sz="quarter" idx="10"/>
          </p:nvPr>
        </p:nvSpPr>
        <p:spPr/>
        <p:txBody>
          <a:bodyPr/>
          <a:lstStyle/>
          <a:p>
            <a:fld id="{3523DE92-A298-4BA1-8A12-1C95D33288B5}" type="slidenum">
              <a:rPr lang="en-AU" smtClean="0"/>
              <a:pPr/>
              <a:t>‹#›</a:t>
            </a:fld>
            <a:endParaRPr lang="en-AU"/>
          </a:p>
        </p:txBody>
      </p:sp>
      <p:sp>
        <p:nvSpPr>
          <p:cNvPr id="4" name="Footer Placeholder 3"/>
          <p:cNvSpPr>
            <a:spLocks noGrp="1"/>
          </p:cNvSpPr>
          <p:nvPr>
            <p:ph type="ftr" sz="quarter" idx="11"/>
          </p:nvPr>
        </p:nvSpPr>
        <p:spPr>
          <a:xfrm>
            <a:off x="647700" y="6407151"/>
            <a:ext cx="3086100" cy="365125"/>
          </a:xfrm>
          <a:prstGeom prst="rect">
            <a:avLst/>
          </a:prstGeom>
        </p:spPr>
        <p:txBody>
          <a:bodyPr/>
          <a:lstStyle/>
          <a:p>
            <a:endParaRPr lang="en-US">
              <a:latin typeface="Arial" panose="020B0604020202020204" pitchFamily="34" charset="0"/>
              <a:cs typeface="Arial" panose="020B0604020202020204" pitchFamily="34" charset="0"/>
            </a:endParaRPr>
          </a:p>
          <a:p>
            <a:endParaRPr lang="en-AU"/>
          </a:p>
        </p:txBody>
      </p:sp>
      <p:sp>
        <p:nvSpPr>
          <p:cNvPr id="6" name="Content Placeholder 5"/>
          <p:cNvSpPr>
            <a:spLocks noGrp="1"/>
          </p:cNvSpPr>
          <p:nvPr>
            <p:ph sz="quarter" idx="12"/>
          </p:nvPr>
        </p:nvSpPr>
        <p:spPr>
          <a:xfrm>
            <a:off x="647700" y="1943100"/>
            <a:ext cx="6553200" cy="4191000"/>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Tree>
    <p:extLst>
      <p:ext uri="{BB962C8B-B14F-4D97-AF65-F5344CB8AC3E}">
        <p14:creationId xmlns:p14="http://schemas.microsoft.com/office/powerpoint/2010/main" val="28325254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a:t>12/16/2021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a:t>‹#›</a:t>
            </a:fld>
            <a:endParaRPr lang="en-US"/>
          </a:p>
        </p:txBody>
      </p:sp>
    </p:spTree>
    <p:extLst>
      <p:ext uri="{BB962C8B-B14F-4D97-AF65-F5344CB8AC3E}">
        <p14:creationId xmlns:p14="http://schemas.microsoft.com/office/powerpoint/2010/main" val="25453157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a:t>12/16/2021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a:t>‹#›</a:t>
            </a:fld>
            <a:endParaRPr lang="en-US"/>
          </a:p>
        </p:txBody>
      </p:sp>
    </p:spTree>
    <p:extLst>
      <p:ext uri="{BB962C8B-B14F-4D97-AF65-F5344CB8AC3E}">
        <p14:creationId xmlns:p14="http://schemas.microsoft.com/office/powerpoint/2010/main" val="294893691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764DE79-268F-4C1A-8933-263129D2AF90}" type="datetimeFigureOut">
              <a:rPr lang="en-US"/>
              <a:t>12/16/2021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a:t>‹#›</a:t>
            </a:fld>
            <a:endParaRPr lang="en-US"/>
          </a:p>
        </p:txBody>
      </p:sp>
    </p:spTree>
    <p:extLst>
      <p:ext uri="{BB962C8B-B14F-4D97-AF65-F5344CB8AC3E}">
        <p14:creationId xmlns:p14="http://schemas.microsoft.com/office/powerpoint/2010/main" val="221202881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764DE79-268F-4C1A-8933-263129D2AF90}" type="datetimeFigureOut">
              <a:rPr lang="en-US"/>
              <a:t>12/16/2021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a:t>‹#›</a:t>
            </a:fld>
            <a:endParaRPr lang="en-US"/>
          </a:p>
        </p:txBody>
      </p:sp>
    </p:spTree>
    <p:extLst>
      <p:ext uri="{BB962C8B-B14F-4D97-AF65-F5344CB8AC3E}">
        <p14:creationId xmlns:p14="http://schemas.microsoft.com/office/powerpoint/2010/main" val="410754053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764DE79-268F-4C1A-8933-263129D2AF90}" type="datetimeFigureOut">
              <a:rPr lang="en-US"/>
              <a:t>12/16/2021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8F63A3B-78C7-47BE-AE5E-E10140E04643}" type="slidenum">
              <a:rPr lang="en-US"/>
              <a:t>‹#›</a:t>
            </a:fld>
            <a:endParaRPr lang="en-US"/>
          </a:p>
        </p:txBody>
      </p:sp>
    </p:spTree>
    <p:extLst>
      <p:ext uri="{BB962C8B-B14F-4D97-AF65-F5344CB8AC3E}">
        <p14:creationId xmlns:p14="http://schemas.microsoft.com/office/powerpoint/2010/main" val="4604447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764DE79-268F-4C1A-8933-263129D2AF90}" type="datetimeFigureOut">
              <a:rPr lang="en-US"/>
              <a:t>12/16/2021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8F63A3B-78C7-47BE-AE5E-E10140E04643}" type="slidenum">
              <a:rPr lang="en-US"/>
              <a:t>‹#›</a:t>
            </a:fld>
            <a:endParaRPr lang="en-US"/>
          </a:p>
        </p:txBody>
      </p:sp>
    </p:spTree>
    <p:extLst>
      <p:ext uri="{BB962C8B-B14F-4D97-AF65-F5344CB8AC3E}">
        <p14:creationId xmlns:p14="http://schemas.microsoft.com/office/powerpoint/2010/main" val="334090475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a:t>12/16/2021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a:t>‹#›</a:t>
            </a:fld>
            <a:endParaRPr lang="en-US"/>
          </a:p>
        </p:txBody>
      </p:sp>
    </p:spTree>
    <p:extLst>
      <p:ext uri="{BB962C8B-B14F-4D97-AF65-F5344CB8AC3E}">
        <p14:creationId xmlns:p14="http://schemas.microsoft.com/office/powerpoint/2010/main" val="317493130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C764DE79-268F-4C1A-8933-263129D2AF90}" type="datetimeFigureOut">
              <a:rPr lang="en-US"/>
              <a:t>12/16/2021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a:t>‹#›</a:t>
            </a:fld>
            <a:endParaRPr lang="en-US"/>
          </a:p>
        </p:txBody>
      </p:sp>
    </p:spTree>
    <p:extLst>
      <p:ext uri="{BB962C8B-B14F-4D97-AF65-F5344CB8AC3E}">
        <p14:creationId xmlns:p14="http://schemas.microsoft.com/office/powerpoint/2010/main" val="122038300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C764DE79-268F-4C1A-8933-263129D2AF90}" type="datetimeFigureOut">
              <a:rPr lang="en-US"/>
              <a:t>12/16/2021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a:t>‹#›</a:t>
            </a:fld>
            <a:endParaRPr lang="en-US"/>
          </a:p>
        </p:txBody>
      </p:sp>
    </p:spTree>
    <p:extLst>
      <p:ext uri="{BB962C8B-B14F-4D97-AF65-F5344CB8AC3E}">
        <p14:creationId xmlns:p14="http://schemas.microsoft.com/office/powerpoint/2010/main" val="336909771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a:t>12/16/2021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a:t>‹#›</a:t>
            </a:fld>
            <a:endParaRPr lang="en-US"/>
          </a:p>
        </p:txBody>
      </p:sp>
    </p:spTree>
    <p:extLst>
      <p:ext uri="{BB962C8B-B14F-4D97-AF65-F5344CB8AC3E}">
        <p14:creationId xmlns:p14="http://schemas.microsoft.com/office/powerpoint/2010/main" val="323540556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a:t>12/16/2021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a:t>‹#›</a:t>
            </a:fld>
            <a:endParaRPr lang="en-US"/>
          </a:p>
        </p:txBody>
      </p:sp>
    </p:spTree>
    <p:extLst>
      <p:ext uri="{BB962C8B-B14F-4D97-AF65-F5344CB8AC3E}">
        <p14:creationId xmlns:p14="http://schemas.microsoft.com/office/powerpoint/2010/main" val="30513110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143000" y="4247494"/>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AU"/>
          </a:p>
        </p:txBody>
      </p:sp>
      <p:sp>
        <p:nvSpPr>
          <p:cNvPr id="4" name="Date Placeholder 3"/>
          <p:cNvSpPr>
            <a:spLocks noGrp="1"/>
          </p:cNvSpPr>
          <p:nvPr>
            <p:ph type="dt" sz="half" idx="10"/>
          </p:nvPr>
        </p:nvSpPr>
        <p:spPr/>
        <p:txBody>
          <a:bodyPr/>
          <a:lstStyle/>
          <a:p>
            <a:fld id="{3561C505-66E0-4B2C-A263-C30CB4C73B94}" type="datetimeFigureOut">
              <a:rPr lang="en-AU" smtClean="0"/>
              <a:t>16/12/2021</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05D102BD-CA11-4784-9F5C-0405CA038AAD}" type="slidenum">
              <a:rPr lang="en-AU" smtClean="0"/>
              <a:t>‹#›</a:t>
            </a:fld>
            <a:endParaRPr lang="en-AU"/>
          </a:p>
        </p:txBody>
      </p:sp>
      <p:sp>
        <p:nvSpPr>
          <p:cNvPr id="7" name="Title 6"/>
          <p:cNvSpPr>
            <a:spLocks noGrp="1"/>
          </p:cNvSpPr>
          <p:nvPr>
            <p:ph type="title"/>
          </p:nvPr>
        </p:nvSpPr>
        <p:spPr>
          <a:xfrm>
            <a:off x="104217" y="55845"/>
            <a:ext cx="7886700" cy="1325563"/>
          </a:xfrm>
        </p:spPr>
        <p:txBody>
          <a:bodyPr/>
          <a:lstStyle/>
          <a:p>
            <a:r>
              <a:rPr lang="en-US"/>
              <a:t>Click to edit Master title style</a:t>
            </a:r>
            <a:endParaRPr lang="en-AU"/>
          </a:p>
        </p:txBody>
      </p:sp>
    </p:spTree>
    <p:extLst>
      <p:ext uri="{BB962C8B-B14F-4D97-AF65-F5344CB8AC3E}">
        <p14:creationId xmlns:p14="http://schemas.microsoft.com/office/powerpoint/2010/main" val="217286114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10"/>
          </p:nvPr>
        </p:nvSpPr>
        <p:spPr/>
        <p:txBody>
          <a:bodyPr/>
          <a:lstStyle/>
          <a:p>
            <a:fld id="{3561C505-66E0-4B2C-A263-C30CB4C73B94}" type="datetimeFigureOut">
              <a:rPr lang="en-AU" smtClean="0"/>
              <a:t>16/12/2021</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05D102BD-CA11-4784-9F5C-0405CA038AAD}" type="slidenum">
              <a:rPr lang="en-AU" smtClean="0"/>
              <a:t>‹#›</a:t>
            </a:fld>
            <a:endParaRPr lang="en-AU"/>
          </a:p>
        </p:txBody>
      </p:sp>
    </p:spTree>
    <p:extLst>
      <p:ext uri="{BB962C8B-B14F-4D97-AF65-F5344CB8AC3E}">
        <p14:creationId xmlns:p14="http://schemas.microsoft.com/office/powerpoint/2010/main" val="200406254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AU"/>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561C505-66E0-4B2C-A263-C30CB4C73B94}" type="datetimeFigureOut">
              <a:rPr lang="en-AU" smtClean="0"/>
              <a:t>16/12/2021</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05D102BD-CA11-4784-9F5C-0405CA038AAD}" type="slidenum">
              <a:rPr lang="en-AU" smtClean="0"/>
              <a:t>‹#›</a:t>
            </a:fld>
            <a:endParaRPr lang="en-AU"/>
          </a:p>
        </p:txBody>
      </p:sp>
    </p:spTree>
    <p:extLst>
      <p:ext uri="{BB962C8B-B14F-4D97-AF65-F5344CB8AC3E}">
        <p14:creationId xmlns:p14="http://schemas.microsoft.com/office/powerpoint/2010/main" val="54946578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Date Placeholder 4"/>
          <p:cNvSpPr>
            <a:spLocks noGrp="1"/>
          </p:cNvSpPr>
          <p:nvPr>
            <p:ph type="dt" sz="half" idx="10"/>
          </p:nvPr>
        </p:nvSpPr>
        <p:spPr/>
        <p:txBody>
          <a:bodyPr/>
          <a:lstStyle/>
          <a:p>
            <a:fld id="{3561C505-66E0-4B2C-A263-C30CB4C73B94}" type="datetimeFigureOut">
              <a:rPr lang="en-AU" smtClean="0"/>
              <a:t>16/12/2021</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05D102BD-CA11-4784-9F5C-0405CA038AAD}" type="slidenum">
              <a:rPr lang="en-AU" smtClean="0"/>
              <a:t>‹#›</a:t>
            </a:fld>
            <a:endParaRPr lang="en-AU"/>
          </a:p>
        </p:txBody>
      </p:sp>
    </p:spTree>
    <p:extLst>
      <p:ext uri="{BB962C8B-B14F-4D97-AF65-F5344CB8AC3E}">
        <p14:creationId xmlns:p14="http://schemas.microsoft.com/office/powerpoint/2010/main" val="253324719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AU"/>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7" name="Date Placeholder 6"/>
          <p:cNvSpPr>
            <a:spLocks noGrp="1"/>
          </p:cNvSpPr>
          <p:nvPr>
            <p:ph type="dt" sz="half" idx="10"/>
          </p:nvPr>
        </p:nvSpPr>
        <p:spPr/>
        <p:txBody>
          <a:bodyPr/>
          <a:lstStyle/>
          <a:p>
            <a:fld id="{3561C505-66E0-4B2C-A263-C30CB4C73B94}" type="datetimeFigureOut">
              <a:rPr lang="en-AU" smtClean="0"/>
              <a:t>16/12/2021</a:t>
            </a:fld>
            <a:endParaRPr lang="en-AU"/>
          </a:p>
        </p:txBody>
      </p:sp>
      <p:sp>
        <p:nvSpPr>
          <p:cNvPr id="8" name="Footer Placeholder 7"/>
          <p:cNvSpPr>
            <a:spLocks noGrp="1"/>
          </p:cNvSpPr>
          <p:nvPr>
            <p:ph type="ftr" sz="quarter" idx="11"/>
          </p:nvPr>
        </p:nvSpPr>
        <p:spPr/>
        <p:txBody>
          <a:bodyPr/>
          <a:lstStyle/>
          <a:p>
            <a:endParaRPr lang="en-AU"/>
          </a:p>
        </p:txBody>
      </p:sp>
      <p:sp>
        <p:nvSpPr>
          <p:cNvPr id="9" name="Slide Number Placeholder 8"/>
          <p:cNvSpPr>
            <a:spLocks noGrp="1"/>
          </p:cNvSpPr>
          <p:nvPr>
            <p:ph type="sldNum" sz="quarter" idx="12"/>
          </p:nvPr>
        </p:nvSpPr>
        <p:spPr/>
        <p:txBody>
          <a:bodyPr/>
          <a:lstStyle/>
          <a:p>
            <a:fld id="{05D102BD-CA11-4784-9F5C-0405CA038AAD}" type="slidenum">
              <a:rPr lang="en-AU" smtClean="0"/>
              <a:t>‹#›</a:t>
            </a:fld>
            <a:endParaRPr lang="en-AU"/>
          </a:p>
        </p:txBody>
      </p:sp>
    </p:spTree>
    <p:extLst>
      <p:ext uri="{BB962C8B-B14F-4D97-AF65-F5344CB8AC3E}">
        <p14:creationId xmlns:p14="http://schemas.microsoft.com/office/powerpoint/2010/main" val="219993983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Date Placeholder 2"/>
          <p:cNvSpPr>
            <a:spLocks noGrp="1"/>
          </p:cNvSpPr>
          <p:nvPr>
            <p:ph type="dt" sz="half" idx="10"/>
          </p:nvPr>
        </p:nvSpPr>
        <p:spPr/>
        <p:txBody>
          <a:bodyPr/>
          <a:lstStyle/>
          <a:p>
            <a:fld id="{3561C505-66E0-4B2C-A263-C30CB4C73B94}" type="datetimeFigureOut">
              <a:rPr lang="en-AU" smtClean="0"/>
              <a:t>16/12/2021</a:t>
            </a:fld>
            <a:endParaRPr lang="en-AU"/>
          </a:p>
        </p:txBody>
      </p:sp>
      <p:sp>
        <p:nvSpPr>
          <p:cNvPr id="4" name="Footer Placeholder 3"/>
          <p:cNvSpPr>
            <a:spLocks noGrp="1"/>
          </p:cNvSpPr>
          <p:nvPr>
            <p:ph type="ftr" sz="quarter" idx="11"/>
          </p:nvPr>
        </p:nvSpPr>
        <p:spPr/>
        <p:txBody>
          <a:bodyPr/>
          <a:lstStyle/>
          <a:p>
            <a:endParaRPr lang="en-AU"/>
          </a:p>
        </p:txBody>
      </p:sp>
      <p:sp>
        <p:nvSpPr>
          <p:cNvPr id="5" name="Slide Number Placeholder 4"/>
          <p:cNvSpPr>
            <a:spLocks noGrp="1"/>
          </p:cNvSpPr>
          <p:nvPr>
            <p:ph type="sldNum" sz="quarter" idx="12"/>
          </p:nvPr>
        </p:nvSpPr>
        <p:spPr/>
        <p:txBody>
          <a:bodyPr/>
          <a:lstStyle/>
          <a:p>
            <a:fld id="{05D102BD-CA11-4784-9F5C-0405CA038AAD}" type="slidenum">
              <a:rPr lang="en-AU" smtClean="0"/>
              <a:t>‹#›</a:t>
            </a:fld>
            <a:endParaRPr lang="en-AU"/>
          </a:p>
        </p:txBody>
      </p:sp>
    </p:spTree>
    <p:extLst>
      <p:ext uri="{BB962C8B-B14F-4D97-AF65-F5344CB8AC3E}">
        <p14:creationId xmlns:p14="http://schemas.microsoft.com/office/powerpoint/2010/main" val="355095039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561C505-66E0-4B2C-A263-C30CB4C73B94}" type="datetimeFigureOut">
              <a:rPr lang="en-AU" smtClean="0"/>
              <a:t>16/12/2021</a:t>
            </a:fld>
            <a:endParaRPr lang="en-AU"/>
          </a:p>
        </p:txBody>
      </p:sp>
      <p:sp>
        <p:nvSpPr>
          <p:cNvPr id="3" name="Footer Placeholder 2"/>
          <p:cNvSpPr>
            <a:spLocks noGrp="1"/>
          </p:cNvSpPr>
          <p:nvPr>
            <p:ph type="ftr" sz="quarter" idx="11"/>
          </p:nvPr>
        </p:nvSpPr>
        <p:spPr/>
        <p:txBody>
          <a:bodyPr/>
          <a:lstStyle/>
          <a:p>
            <a:endParaRPr lang="en-AU"/>
          </a:p>
        </p:txBody>
      </p:sp>
      <p:sp>
        <p:nvSpPr>
          <p:cNvPr id="4" name="Slide Number Placeholder 3"/>
          <p:cNvSpPr>
            <a:spLocks noGrp="1"/>
          </p:cNvSpPr>
          <p:nvPr>
            <p:ph type="sldNum" sz="quarter" idx="12"/>
          </p:nvPr>
        </p:nvSpPr>
        <p:spPr/>
        <p:txBody>
          <a:bodyPr/>
          <a:lstStyle/>
          <a:p>
            <a:fld id="{05D102BD-CA11-4784-9F5C-0405CA038AAD}" type="slidenum">
              <a:rPr lang="en-AU" smtClean="0"/>
              <a:t>‹#›</a:t>
            </a:fld>
            <a:endParaRPr lang="en-AU"/>
          </a:p>
        </p:txBody>
      </p:sp>
    </p:spTree>
    <p:extLst>
      <p:ext uri="{BB962C8B-B14F-4D97-AF65-F5344CB8AC3E}">
        <p14:creationId xmlns:p14="http://schemas.microsoft.com/office/powerpoint/2010/main" val="96778942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AU"/>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561C505-66E0-4B2C-A263-C30CB4C73B94}" type="datetimeFigureOut">
              <a:rPr lang="en-AU" smtClean="0"/>
              <a:t>16/12/2021</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05D102BD-CA11-4784-9F5C-0405CA038AAD}" type="slidenum">
              <a:rPr lang="en-AU" smtClean="0"/>
              <a:t>‹#›</a:t>
            </a:fld>
            <a:endParaRPr lang="en-AU"/>
          </a:p>
        </p:txBody>
      </p:sp>
    </p:spTree>
    <p:extLst>
      <p:ext uri="{BB962C8B-B14F-4D97-AF65-F5344CB8AC3E}">
        <p14:creationId xmlns:p14="http://schemas.microsoft.com/office/powerpoint/2010/main" val="344562768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AU"/>
          </a:p>
        </p:txBody>
      </p:sp>
      <p:sp>
        <p:nvSpPr>
          <p:cNvPr id="3" name="Picture Placeholder 2"/>
          <p:cNvSpPr>
            <a:spLocks noGrp="1"/>
          </p:cNvSpPr>
          <p:nvPr>
            <p:ph type="pic" idx="1"/>
          </p:nvPr>
        </p:nvSpPr>
        <p:spPr>
          <a:xfrm>
            <a:off x="3887391" y="987426"/>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561C505-66E0-4B2C-A263-C30CB4C73B94}" type="datetimeFigureOut">
              <a:rPr lang="en-AU" smtClean="0"/>
              <a:t>16/12/2021</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05D102BD-CA11-4784-9F5C-0405CA038AAD}" type="slidenum">
              <a:rPr lang="en-AU" smtClean="0"/>
              <a:t>‹#›</a:t>
            </a:fld>
            <a:endParaRPr lang="en-AU"/>
          </a:p>
        </p:txBody>
      </p:sp>
    </p:spTree>
    <p:extLst>
      <p:ext uri="{BB962C8B-B14F-4D97-AF65-F5344CB8AC3E}">
        <p14:creationId xmlns:p14="http://schemas.microsoft.com/office/powerpoint/2010/main" val="237315290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10"/>
          </p:nvPr>
        </p:nvSpPr>
        <p:spPr/>
        <p:txBody>
          <a:bodyPr/>
          <a:lstStyle/>
          <a:p>
            <a:fld id="{3561C505-66E0-4B2C-A263-C30CB4C73B94}" type="datetimeFigureOut">
              <a:rPr lang="en-AU" smtClean="0"/>
              <a:t>16/12/2021</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05D102BD-CA11-4784-9F5C-0405CA038AAD}" type="slidenum">
              <a:rPr lang="en-AU" smtClean="0"/>
              <a:t>‹#›</a:t>
            </a:fld>
            <a:endParaRPr lang="en-AU"/>
          </a:p>
        </p:txBody>
      </p:sp>
    </p:spTree>
    <p:extLst>
      <p:ext uri="{BB962C8B-B14F-4D97-AF65-F5344CB8AC3E}">
        <p14:creationId xmlns:p14="http://schemas.microsoft.com/office/powerpoint/2010/main" val="186426502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AU"/>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10"/>
          </p:nvPr>
        </p:nvSpPr>
        <p:spPr/>
        <p:txBody>
          <a:bodyPr/>
          <a:lstStyle/>
          <a:p>
            <a:fld id="{3561C505-66E0-4B2C-A263-C30CB4C73B94}" type="datetimeFigureOut">
              <a:rPr lang="en-AU" smtClean="0"/>
              <a:t>16/12/2021</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05D102BD-CA11-4784-9F5C-0405CA038AAD}" type="slidenum">
              <a:rPr lang="en-AU" smtClean="0"/>
              <a:t>‹#›</a:t>
            </a:fld>
            <a:endParaRPr lang="en-AU"/>
          </a:p>
        </p:txBody>
      </p:sp>
    </p:spTree>
    <p:extLst>
      <p:ext uri="{BB962C8B-B14F-4D97-AF65-F5344CB8AC3E}">
        <p14:creationId xmlns:p14="http://schemas.microsoft.com/office/powerpoint/2010/main" val="34339982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1.xml"/><Relationship Id="rId2" Type="http://schemas.openxmlformats.org/officeDocument/2006/relationships/slideLayout" Target="../slideLayouts/slideLayout10.xml"/><Relationship Id="rId1" Type="http://schemas.openxmlformats.org/officeDocument/2006/relationships/slideLayout" Target="../slideLayouts/slideLayout9.xml"/><Relationship Id="rId5" Type="http://schemas.openxmlformats.org/officeDocument/2006/relationships/image" Target="../media/image3.jpeg"/><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theme" Target="../theme/theme3.xml"/><Relationship Id="rId1" Type="http://schemas.openxmlformats.org/officeDocument/2006/relationships/slideLayout" Target="../slideLayouts/slideLayout1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image" Target="../media/image5.jpe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image" Target="../media/image6.png"/><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5.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p:cNvPicPr>
            <a:picLocks/>
          </p:cNvPicPr>
          <p:nvPr userDrawn="1"/>
        </p:nvPicPr>
        <p:blipFill rotWithShape="1">
          <a:blip r:embed="rId10" cstate="email">
            <a:extLst>
              <a:ext uri="{28A0092B-C50C-407E-A947-70E740481C1C}">
                <a14:useLocalDpi xmlns:a14="http://schemas.microsoft.com/office/drawing/2010/main"/>
              </a:ext>
            </a:extLst>
          </a:blip>
          <a:srcRect/>
          <a:stretch/>
        </p:blipFill>
        <p:spPr>
          <a:xfrm>
            <a:off x="-60960" y="0"/>
            <a:ext cx="9204960" cy="1152000"/>
          </a:xfrm>
          <a:prstGeom prst="rect">
            <a:avLst/>
          </a:prstGeom>
        </p:spPr>
      </p:pic>
      <p:sp>
        <p:nvSpPr>
          <p:cNvPr id="2" name="Title Placeholder 1"/>
          <p:cNvSpPr>
            <a:spLocks noGrp="1"/>
          </p:cNvSpPr>
          <p:nvPr>
            <p:ph type="title"/>
          </p:nvPr>
        </p:nvSpPr>
        <p:spPr>
          <a:xfrm>
            <a:off x="628650" y="365126"/>
            <a:ext cx="6905625" cy="1325563"/>
          </a:xfrm>
          <a:prstGeom prst="rect">
            <a:avLst/>
          </a:prstGeom>
        </p:spPr>
        <p:txBody>
          <a:bodyPr vert="horz" lIns="91440" tIns="45720" rIns="91440" bIns="45720" rtlCol="0" anchor="ctr">
            <a:normAutofit/>
          </a:bodyPr>
          <a:lstStyle/>
          <a:p>
            <a:r>
              <a:rPr lang="en-US" dirty="0"/>
              <a:t>Click to edit Master title style</a:t>
            </a:r>
            <a:endParaRPr lang="en-AU" dirty="0"/>
          </a:p>
        </p:txBody>
      </p:sp>
      <p:sp>
        <p:nvSpPr>
          <p:cNvPr id="4" name="Text Placeholder 3"/>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5" name="Date Placeholder 4"/>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543CD403-54AC-49B0-BCE8-20FF98AC2FFD}" type="datetimeFigureOut">
              <a:rPr lang="en-AU" smtClean="0"/>
              <a:t>16/12/2021</a:t>
            </a:fld>
            <a:endParaRPr lang="en-AU"/>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7E3E055E-1006-4691-A728-C6D4B59F1965}" type="slidenum">
              <a:rPr lang="en-AU" smtClean="0"/>
              <a:t>‹#›</a:t>
            </a:fld>
            <a:endParaRPr lang="en-AU"/>
          </a:p>
        </p:txBody>
      </p:sp>
    </p:spTree>
    <p:extLst>
      <p:ext uri="{BB962C8B-B14F-4D97-AF65-F5344CB8AC3E}">
        <p14:creationId xmlns:p14="http://schemas.microsoft.com/office/powerpoint/2010/main" val="3634191078"/>
      </p:ext>
    </p:extLst>
  </p:cSld>
  <p:clrMap bg1="lt1" tx1="dk1" bg2="lt2" tx2="dk2" accent1="accent1" accent2="accent2" accent3="accent3" accent4="accent4" accent5="accent5" accent6="accent6" hlink="hlink" folHlink="folHlink"/>
  <p:sldLayoutIdLst>
    <p:sldLayoutId id="2147483674" r:id="rId1"/>
    <p:sldLayoutId id="2147483677" r:id="rId2"/>
    <p:sldLayoutId id="2147483686" r:id="rId3"/>
    <p:sldLayoutId id="2147483680" r:id="rId4"/>
    <p:sldLayoutId id="2147483681" r:id="rId5"/>
    <p:sldLayoutId id="2147483690" r:id="rId6"/>
    <p:sldLayoutId id="2147483730" r:id="rId7"/>
    <p:sldLayoutId id="2147483731" r:id="rId8"/>
  </p:sldLayoutIdLst>
  <p:txStyles>
    <p:titleStyle>
      <a:lvl1pPr algn="l" defTabSz="685800" rtl="0" eaLnBrk="1" latinLnBrk="0" hangingPunct="1">
        <a:lnSpc>
          <a:spcPct val="90000"/>
        </a:lnSpc>
        <a:spcBef>
          <a:spcPct val="0"/>
        </a:spcBef>
        <a:buNone/>
        <a:defRPr sz="3300" b="1" kern="1200">
          <a:solidFill>
            <a:schemeClr val="tx1"/>
          </a:solidFill>
          <a:latin typeface="Arial" panose="020B0604020202020204" pitchFamily="34" charset="0"/>
          <a:ea typeface="+mj-ea"/>
          <a:cs typeface="Arial" panose="020B0604020202020204" pitchFamily="34" charset="0"/>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Arial" panose="020B0604020202020204" pitchFamily="34" charset="0"/>
          <a:ea typeface="+mn-ea"/>
          <a:cs typeface="Arial" panose="020B0604020202020204" pitchFamily="34" charset="0"/>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Arial" panose="020B0604020202020204" pitchFamily="34" charset="0"/>
          <a:ea typeface="+mn-ea"/>
          <a:cs typeface="Arial" panose="020B0604020202020204" pitchFamily="34" charset="0"/>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Arial" panose="020B0604020202020204" pitchFamily="34" charset="0"/>
          <a:ea typeface="+mn-ea"/>
          <a:cs typeface="Arial" panose="020B0604020202020204" pitchFamily="34" charset="0"/>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5" cstate="email">
            <a:extLst>
              <a:ext uri="{28A0092B-C50C-407E-A947-70E740481C1C}">
                <a14:useLocalDpi xmlns:a14="http://schemas.microsoft.com/office/drawing/2010/main"/>
              </a:ext>
            </a:extLst>
          </a:blip>
          <a:srcRect/>
          <a:stretch/>
        </p:blipFill>
        <p:spPr>
          <a:xfrm>
            <a:off x="-60960" y="-80683"/>
            <a:ext cx="9248503" cy="6938683"/>
          </a:xfrm>
          <a:prstGeom prst="rect">
            <a:avLst/>
          </a:prstGeom>
        </p:spPr>
      </p:pic>
    </p:spTree>
    <p:extLst>
      <p:ext uri="{BB962C8B-B14F-4D97-AF65-F5344CB8AC3E}">
        <p14:creationId xmlns:p14="http://schemas.microsoft.com/office/powerpoint/2010/main" val="3336646731"/>
      </p:ext>
    </p:extLst>
  </p:cSld>
  <p:clrMap bg1="lt1" tx1="dk1" bg2="lt2" tx2="dk2" accent1="accent1" accent2="accent2" accent3="accent3" accent4="accent4" accent5="accent5" accent6="accent6" hlink="hlink" folHlink="folHlink"/>
  <p:sldLayoutIdLst>
    <p:sldLayoutId id="2147483684" r:id="rId1"/>
    <p:sldLayoutId id="2147483688" r:id="rId2"/>
    <p:sldLayoutId id="2147483689" r:id="rId3"/>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3" cstate="email">
            <a:extLst>
              <a:ext uri="{28A0092B-C50C-407E-A947-70E740481C1C}">
                <a14:useLocalDpi xmlns:a14="http://schemas.microsoft.com/office/drawing/2010/main"/>
              </a:ext>
            </a:extLst>
          </a:blip>
          <a:srcRect t="-1"/>
          <a:stretch/>
        </p:blipFill>
        <p:spPr>
          <a:xfrm>
            <a:off x="-60960" y="0"/>
            <a:ext cx="9204960" cy="6891251"/>
          </a:xfrm>
          <a:prstGeom prst="rect">
            <a:avLst/>
          </a:prstGeom>
        </p:spPr>
      </p:pic>
      <p:sp>
        <p:nvSpPr>
          <p:cNvPr id="2" name="Title Placeholder 1"/>
          <p:cNvSpPr>
            <a:spLocks noGrp="1"/>
          </p:cNvSpPr>
          <p:nvPr>
            <p:ph type="title"/>
          </p:nvPr>
        </p:nvSpPr>
        <p:spPr>
          <a:xfrm>
            <a:off x="628650" y="365126"/>
            <a:ext cx="6943725" cy="1325563"/>
          </a:xfrm>
          <a:prstGeom prst="rect">
            <a:avLst/>
          </a:prstGeom>
        </p:spPr>
        <p:txBody>
          <a:bodyPr vert="horz" lIns="91440" tIns="45720" rIns="91440" bIns="45720" rtlCol="0" anchor="ctr">
            <a:normAutofit/>
          </a:bodyPr>
          <a:lstStyle/>
          <a:p>
            <a:r>
              <a:rPr lang="en-US" dirty="0"/>
              <a:t>Click to edit Master title style</a:t>
            </a:r>
            <a:endParaRPr lang="en-AU" dirty="0"/>
          </a:p>
        </p:txBody>
      </p:sp>
      <p:sp>
        <p:nvSpPr>
          <p:cNvPr id="5" name="Text Placeholder 4"/>
          <p:cNvSpPr>
            <a:spLocks noGrp="1"/>
          </p:cNvSpPr>
          <p:nvPr>
            <p:ph type="body" idx="1"/>
          </p:nvPr>
        </p:nvSpPr>
        <p:spPr>
          <a:xfrm>
            <a:off x="628650" y="1825625"/>
            <a:ext cx="6943725"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6" name="Slide Number Placeholder 5"/>
          <p:cNvSpPr>
            <a:spLocks noGrp="1"/>
          </p:cNvSpPr>
          <p:nvPr>
            <p:ph type="sldNum" sz="quarter" idx="4"/>
          </p:nvPr>
        </p:nvSpPr>
        <p:spPr>
          <a:xfrm>
            <a:off x="5353050" y="6389775"/>
            <a:ext cx="2057400" cy="365125"/>
          </a:xfrm>
          <a:prstGeom prst="rect">
            <a:avLst/>
          </a:prstGeom>
        </p:spPr>
        <p:txBody>
          <a:bodyPr vert="horz" lIns="91440" tIns="45720" rIns="91440" bIns="45720" rtlCol="0" anchor="ctr"/>
          <a:lstStyle>
            <a:lvl1pPr algn="r">
              <a:defRPr sz="900">
                <a:solidFill>
                  <a:schemeClr val="tx1">
                    <a:tint val="75000"/>
                  </a:schemeClr>
                </a:solidFill>
                <a:latin typeface="Arial" panose="020B0604020202020204" pitchFamily="34" charset="0"/>
                <a:cs typeface="Arial" panose="020B0604020202020204" pitchFamily="34" charset="0"/>
              </a:defRPr>
            </a:lvl1pPr>
          </a:lstStyle>
          <a:p>
            <a:fld id="{3523DE92-A298-4BA1-8A12-1C95D33288B5}" type="slidenum">
              <a:rPr lang="en-AU" smtClean="0"/>
              <a:pPr/>
              <a:t>‹#›</a:t>
            </a:fld>
            <a:endParaRPr lang="en-AU"/>
          </a:p>
        </p:txBody>
      </p:sp>
      <p:sp>
        <p:nvSpPr>
          <p:cNvPr id="8" name="Date Placeholder 7"/>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A0812649-D2F1-495C-A6D7-F9BEBEA50CD3}" type="datetimeFigureOut">
              <a:rPr lang="en-AU" smtClean="0"/>
              <a:t>16/12/2021</a:t>
            </a:fld>
            <a:endParaRPr lang="en-AU"/>
          </a:p>
        </p:txBody>
      </p:sp>
    </p:spTree>
    <p:extLst>
      <p:ext uri="{BB962C8B-B14F-4D97-AF65-F5344CB8AC3E}">
        <p14:creationId xmlns:p14="http://schemas.microsoft.com/office/powerpoint/2010/main" val="2996132542"/>
      </p:ext>
    </p:extLst>
  </p:cSld>
  <p:clrMap bg1="lt1" tx1="dk1" bg2="lt2" tx2="dk2" accent1="accent1" accent2="accent2" accent3="accent3" accent4="accent4" accent5="accent5" accent6="accent6" hlink="hlink" folHlink="folHlink"/>
  <p:sldLayoutIdLst>
    <p:sldLayoutId id="2147483687" r:id="rId1"/>
  </p:sldLayoutIdLst>
  <p:txStyles>
    <p:titleStyle>
      <a:lvl1pPr algn="l" defTabSz="685800" rtl="0" eaLnBrk="1" latinLnBrk="0" hangingPunct="1">
        <a:lnSpc>
          <a:spcPct val="90000"/>
        </a:lnSpc>
        <a:spcBef>
          <a:spcPct val="0"/>
        </a:spcBef>
        <a:buNone/>
        <a:defRPr sz="3300" b="0" kern="1200">
          <a:solidFill>
            <a:schemeClr val="tx1"/>
          </a:solidFill>
          <a:latin typeface="Arial" panose="020B0604020202020204" pitchFamily="34" charset="0"/>
          <a:ea typeface="+mj-ea"/>
          <a:cs typeface="Arial" panose="020B0604020202020204" pitchFamily="34" charset="0"/>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Arial" panose="020B0604020202020204" pitchFamily="34" charset="0"/>
          <a:ea typeface="+mn-ea"/>
          <a:cs typeface="Arial" panose="020B0604020202020204" pitchFamily="34" charset="0"/>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Arial" panose="020B0604020202020204" pitchFamily="34" charset="0"/>
          <a:ea typeface="+mn-ea"/>
          <a:cs typeface="Arial" panose="020B0604020202020204" pitchFamily="34" charset="0"/>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Arial" panose="020B0604020202020204" pitchFamily="34" charset="0"/>
          <a:ea typeface="+mn-ea"/>
          <a:cs typeface="Arial" panose="020B0604020202020204" pitchFamily="34" charset="0"/>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13" cstate="email">
            <a:extLst>
              <a:ext uri="{28A0092B-C50C-407E-A947-70E740481C1C}">
                <a14:useLocalDpi xmlns:a14="http://schemas.microsoft.com/office/drawing/2010/main"/>
              </a:ext>
            </a:extLst>
          </a:blip>
          <a:srcRect/>
          <a:stretch/>
        </p:blipFill>
        <p:spPr>
          <a:xfrm>
            <a:off x="-87086" y="-13357"/>
            <a:ext cx="9239795" cy="6938683"/>
          </a:xfrm>
          <a:prstGeom prst="rect">
            <a:avLst/>
          </a:prstGeom>
        </p:spPr>
      </p:pic>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43CD403-54AC-49B0-BCE8-20FF98AC2FFD}" type="datetimeFigureOut">
              <a:rPr lang="en-AU" smtClean="0"/>
              <a:t>16/12/2021</a:t>
            </a:fld>
            <a:endParaRPr lang="en-AU"/>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E3E055E-1006-4691-A728-C6D4B59F1965}" type="slidenum">
              <a:rPr lang="en-AU" smtClean="0"/>
              <a:t>‹#›</a:t>
            </a:fld>
            <a:endParaRPr lang="en-AU"/>
          </a:p>
        </p:txBody>
      </p:sp>
    </p:spTree>
    <p:extLst>
      <p:ext uri="{BB962C8B-B14F-4D97-AF65-F5344CB8AC3E}">
        <p14:creationId xmlns:p14="http://schemas.microsoft.com/office/powerpoint/2010/main" val="2439592402"/>
      </p:ext>
    </p:extLst>
  </p:cSld>
  <p:clrMap bg1="lt1" tx1="dk1" bg2="lt2" tx2="dk2" accent1="accent1" accent2="accent2" accent3="accent3" accent4="accent4" accent5="accent5" accent6="accent6" hlink="hlink" folHlink="folHlink"/>
  <p:sldLayoutIdLst>
    <p:sldLayoutId id="2147483707" r:id="rId1"/>
    <p:sldLayoutId id="2147483708" r:id="rId2"/>
    <p:sldLayoutId id="2147483709" r:id="rId3"/>
    <p:sldLayoutId id="2147483710" r:id="rId4"/>
    <p:sldLayoutId id="2147483711" r:id="rId5"/>
    <p:sldLayoutId id="2147483712" r:id="rId6"/>
    <p:sldLayoutId id="2147483713" r:id="rId7"/>
    <p:sldLayoutId id="2147483714" r:id="rId8"/>
    <p:sldLayoutId id="2147483715" r:id="rId9"/>
    <p:sldLayoutId id="2147483716" r:id="rId10"/>
    <p:sldLayoutId id="214748371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latin typeface="Arial" panose="020B0604020202020204" pitchFamily="34" charset="0"/>
                <a:cs typeface="Arial" panose="020B0604020202020204" pitchFamily="34" charset="0"/>
              </a:defRPr>
            </a:lvl1pPr>
          </a:lstStyle>
          <a:p>
            <a:fld id="{3561C505-66E0-4B2C-A263-C30CB4C73B94}" type="datetimeFigureOut">
              <a:rPr lang="en-AU" smtClean="0"/>
              <a:pPr/>
              <a:t>16/12/2021</a:t>
            </a:fld>
            <a:endParaRPr lang="en-AU"/>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latin typeface="Arial" panose="020B0604020202020204" pitchFamily="34" charset="0"/>
                <a:cs typeface="Arial" panose="020B0604020202020204" pitchFamily="34" charset="0"/>
              </a:defRPr>
            </a:lvl1pPr>
          </a:lstStyle>
          <a:p>
            <a:endParaRPr lang="en-AU"/>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cs typeface="Arial" panose="020B0604020202020204" pitchFamily="34" charset="0"/>
              </a:defRPr>
            </a:lvl1pPr>
          </a:lstStyle>
          <a:p>
            <a:fld id="{05D102BD-CA11-4784-9F5C-0405CA038AAD}" type="slidenum">
              <a:rPr lang="en-AU" smtClean="0"/>
              <a:pPr/>
              <a:t>‹#›</a:t>
            </a:fld>
            <a:endParaRPr lang="en-AU"/>
          </a:p>
        </p:txBody>
      </p:sp>
      <p:sp>
        <p:nvSpPr>
          <p:cNvPr id="7" name="Rectangle 6"/>
          <p:cNvSpPr/>
          <p:nvPr userDrawn="1"/>
        </p:nvSpPr>
        <p:spPr>
          <a:xfrm>
            <a:off x="3365" y="-7104"/>
            <a:ext cx="9282793" cy="1415405"/>
          </a:xfrm>
          <a:prstGeom prst="rect">
            <a:avLst/>
          </a:prstGeom>
          <a:solidFill>
            <a:srgbClr val="1222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b="0" i="0">
              <a:latin typeface="Arial" panose="020B0604020202020204" pitchFamily="34" charset="0"/>
            </a:endParaRPr>
          </a:p>
        </p:txBody>
      </p:sp>
      <p:pic>
        <p:nvPicPr>
          <p:cNvPr id="8" name="Picture 7"/>
          <p:cNvPicPr>
            <a:picLocks noChangeAspect="1"/>
          </p:cNvPicPr>
          <p:nvPr userDrawn="1"/>
        </p:nvPicPr>
        <p:blipFill rotWithShape="1">
          <a:blip r:embed="rId13" cstate="email">
            <a:extLst>
              <a:ext uri="{BEBA8EAE-BF5A-486C-A8C5-ECC9F3942E4B}">
                <a14:imgProps xmlns:a14="http://schemas.microsoft.com/office/drawing/2010/main">
                  <a14:imgLayer r:embed="rId14">
                    <a14:imgEffect>
                      <a14:backgroundRemoval t="8939" b="89385" l="9955" r="100000">
                        <a14:foregroundMark x1="90155" y1="32174" x2="90069" y2="56522"/>
                      </a14:backgroundRemoval>
                    </a14:imgEffect>
                  </a14:imgLayer>
                </a14:imgProps>
              </a:ext>
              <a:ext uri="{28A0092B-C50C-407E-A947-70E740481C1C}">
                <a14:useLocalDpi xmlns:a14="http://schemas.microsoft.com/office/drawing/2010/main"/>
              </a:ext>
            </a:extLst>
          </a:blip>
          <a:srcRect/>
          <a:stretch/>
        </p:blipFill>
        <p:spPr>
          <a:xfrm>
            <a:off x="-1876778" y="-62258"/>
            <a:ext cx="11002076" cy="1102171"/>
          </a:xfrm>
          <a:prstGeom prst="rect">
            <a:avLst/>
          </a:prstGeom>
        </p:spPr>
      </p:pic>
      <p:sp>
        <p:nvSpPr>
          <p:cNvPr id="2" name="Title Placeholder 1"/>
          <p:cNvSpPr>
            <a:spLocks noGrp="1"/>
          </p:cNvSpPr>
          <p:nvPr>
            <p:ph type="title"/>
          </p:nvPr>
        </p:nvSpPr>
        <p:spPr>
          <a:xfrm>
            <a:off x="104217" y="82739"/>
            <a:ext cx="7886700" cy="1325563"/>
          </a:xfrm>
          <a:prstGeom prst="rect">
            <a:avLst/>
          </a:prstGeom>
        </p:spPr>
        <p:txBody>
          <a:bodyPr vert="horz" lIns="91440" tIns="45720" rIns="91440" bIns="45720" rtlCol="0" anchor="ctr">
            <a:normAutofit/>
          </a:bodyPr>
          <a:lstStyle/>
          <a:p>
            <a:r>
              <a:rPr lang="en-US" dirty="0"/>
              <a:t>Click to edit Master title style</a:t>
            </a:r>
            <a:endParaRPr lang="en-AU" dirty="0"/>
          </a:p>
        </p:txBody>
      </p:sp>
    </p:spTree>
    <p:extLst>
      <p:ext uri="{BB962C8B-B14F-4D97-AF65-F5344CB8AC3E}">
        <p14:creationId xmlns:p14="http://schemas.microsoft.com/office/powerpoint/2010/main" val="2041389762"/>
      </p:ext>
    </p:extLst>
  </p:cSld>
  <p:clrMap bg1="lt1" tx1="dk1" bg2="lt2" tx2="dk2" accent1="accent1" accent2="accent2" accent3="accent3" accent4="accent4" accent5="accent5" accent6="accent6" hlink="hlink" folHlink="folHlink"/>
  <p:sldLayoutIdLst>
    <p:sldLayoutId id="2147483719" r:id="rId1"/>
    <p:sldLayoutId id="2147483720" r:id="rId2"/>
    <p:sldLayoutId id="2147483721" r:id="rId3"/>
    <p:sldLayoutId id="2147483722" r:id="rId4"/>
    <p:sldLayoutId id="2147483723" r:id="rId5"/>
    <p:sldLayoutId id="2147483724" r:id="rId6"/>
    <p:sldLayoutId id="2147483725" r:id="rId7"/>
    <p:sldLayoutId id="2147483726" r:id="rId8"/>
    <p:sldLayoutId id="2147483727" r:id="rId9"/>
    <p:sldLayoutId id="2147483728" r:id="rId10"/>
    <p:sldLayoutId id="2147483729" r:id="rId11"/>
  </p:sldLayoutIdLst>
  <p:txStyles>
    <p:titleStyle>
      <a:lvl1pPr algn="l" defTabSz="914400" rtl="0" eaLnBrk="1" latinLnBrk="0" hangingPunct="1">
        <a:lnSpc>
          <a:spcPct val="90000"/>
        </a:lnSpc>
        <a:spcBef>
          <a:spcPct val="0"/>
        </a:spcBef>
        <a:buNone/>
        <a:defRPr sz="4400" kern="1200">
          <a:solidFill>
            <a:schemeClr val="bg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7.png"/><Relationship Id="rId1" Type="http://schemas.openxmlformats.org/officeDocument/2006/relationships/slideLayout" Target="../slideLayouts/slideLayout19.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jpeg"/><Relationship Id="rId1" Type="http://schemas.openxmlformats.org/officeDocument/2006/relationships/slideLayout" Target="../slideLayouts/slideLayout1.xml"/><Relationship Id="rId4" Type="http://schemas.microsoft.com/office/2007/relationships/hdphoto" Target="../media/hdphoto2.wdp"/></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9.jpeg"/><Relationship Id="rId1" Type="http://schemas.openxmlformats.org/officeDocument/2006/relationships/slideLayout" Target="../slideLayouts/slideLayout25.xml"/><Relationship Id="rId4" Type="http://schemas.microsoft.com/office/2007/relationships/hdphoto" Target="../media/hdphoto2.wdp"/></Relationships>
</file>

<file path=ppt/slides/_rels/slide4.xml.rels><?xml version="1.0" encoding="UTF-8" standalone="yes"?>
<Relationships xmlns="http://schemas.openxmlformats.org/package/2006/relationships"><Relationship Id="rId8" Type="http://schemas.openxmlformats.org/officeDocument/2006/relationships/image" Target="../media/image11.tiff"/><Relationship Id="rId13" Type="http://schemas.openxmlformats.org/officeDocument/2006/relationships/image" Target="../media/image16.tiff"/><Relationship Id="rId3" Type="http://schemas.openxmlformats.org/officeDocument/2006/relationships/diagramLayout" Target="../diagrams/layout1.xml"/><Relationship Id="rId7" Type="http://schemas.openxmlformats.org/officeDocument/2006/relationships/image" Target="../media/image10.tiff"/><Relationship Id="rId12" Type="http://schemas.openxmlformats.org/officeDocument/2006/relationships/image" Target="../media/image15.tiff"/><Relationship Id="rId2" Type="http://schemas.openxmlformats.org/officeDocument/2006/relationships/diagramData" Target="../diagrams/data1.xml"/><Relationship Id="rId1" Type="http://schemas.openxmlformats.org/officeDocument/2006/relationships/slideLayout" Target="../slideLayouts/slideLayout1.xml"/><Relationship Id="rId6" Type="http://schemas.microsoft.com/office/2007/relationships/diagramDrawing" Target="../diagrams/drawing1.xml"/><Relationship Id="rId11" Type="http://schemas.openxmlformats.org/officeDocument/2006/relationships/image" Target="../media/image14.tiff"/><Relationship Id="rId5" Type="http://schemas.openxmlformats.org/officeDocument/2006/relationships/diagramColors" Target="../diagrams/colors1.xml"/><Relationship Id="rId10" Type="http://schemas.openxmlformats.org/officeDocument/2006/relationships/image" Target="../media/image13.tiff"/><Relationship Id="rId4" Type="http://schemas.openxmlformats.org/officeDocument/2006/relationships/diagramQuickStyle" Target="../diagrams/quickStyle1.xml"/><Relationship Id="rId9" Type="http://schemas.openxmlformats.org/officeDocument/2006/relationships/image" Target="../media/image12.tiff"/><Relationship Id="rId14" Type="http://schemas.openxmlformats.org/officeDocument/2006/relationships/image" Target="../media/image17.tiff"/></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8.jpeg"/><Relationship Id="rId1" Type="http://schemas.openxmlformats.org/officeDocument/2006/relationships/slideLayout" Target="../slideLayouts/slideLayout1.xml"/><Relationship Id="rId4" Type="http://schemas.microsoft.com/office/2007/relationships/hdphoto" Target="../media/hdphoto2.wdp"/></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9.png"/><Relationship Id="rId1" Type="http://schemas.openxmlformats.org/officeDocument/2006/relationships/slideLayout" Target="../slideLayouts/slideLayout1.xml"/><Relationship Id="rId4" Type="http://schemas.microsoft.com/office/2007/relationships/hdphoto" Target="../media/hdphoto2.wdp"/></Relationships>
</file>

<file path=ppt/slides/_rels/slide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1.jpeg"/><Relationship Id="rId1" Type="http://schemas.openxmlformats.org/officeDocument/2006/relationships/slideLayout" Target="../slideLayouts/slideLayout1.xml"/><Relationship Id="rId4" Type="http://schemas.microsoft.com/office/2007/relationships/hdphoto" Target="../media/hdphoto2.wdp"/></Relationships>
</file>

<file path=ppt/slides/_rels/slide9.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3.png"/><Relationship Id="rId1" Type="http://schemas.openxmlformats.org/officeDocument/2006/relationships/slideLayout" Target="../slideLayouts/slideLayout1.xml"/><Relationship Id="rId4" Type="http://schemas.microsoft.com/office/2007/relationships/hdphoto" Target="../media/hdphoto2.wdp"/></Relationships>
</file>

<file path=ppt/slides/_rels/slide11.xml.rels><?xml version="1.0" encoding="UTF-8" standalone="yes"?>
<Relationships xmlns="http://schemas.openxmlformats.org/package/2006/relationships"><Relationship Id="rId8" Type="http://schemas.openxmlformats.org/officeDocument/2006/relationships/image" Target="../media/image28.tiff"/><Relationship Id="rId3" Type="http://schemas.openxmlformats.org/officeDocument/2006/relationships/image" Target="../media/image24.tiff"/><Relationship Id="rId7" Type="http://schemas.openxmlformats.org/officeDocument/2006/relationships/image" Target="../media/image27.tiff"/><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26.tiff"/><Relationship Id="rId5" Type="http://schemas.openxmlformats.org/officeDocument/2006/relationships/hyperlink" Target="http://seasonalfoodguide.com/" TargetMode="External"/><Relationship Id="rId4" Type="http://schemas.openxmlformats.org/officeDocument/2006/relationships/image" Target="../media/image25.tiff"/><Relationship Id="rId9" Type="http://schemas.openxmlformats.org/officeDocument/2006/relationships/image" Target="../media/image29.tiff"/></Relationships>
</file>

<file path=ppt/slides/_rels/slide1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31.tiff"/><Relationship Id="rId5" Type="http://schemas.microsoft.com/office/2007/relationships/hdphoto" Target="../media/hdphoto2.wdp"/><Relationship Id="rId4" Type="http://schemas.openxmlformats.org/officeDocument/2006/relationships/image" Target="../media/image7.png"/></Relationships>
</file>

<file path=ppt/slides/_rels/slide13.xml.rels><?xml version="1.0" encoding="UTF-8" standalone="yes"?>
<Relationships xmlns="http://schemas.openxmlformats.org/package/2006/relationships"><Relationship Id="rId3" Type="http://schemas.openxmlformats.org/officeDocument/2006/relationships/image" Target="../media/image32.tiff"/><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35.tiff"/><Relationship Id="rId5" Type="http://schemas.openxmlformats.org/officeDocument/2006/relationships/image" Target="../media/image34.jpeg"/><Relationship Id="rId4" Type="http://schemas.openxmlformats.org/officeDocument/2006/relationships/image" Target="../media/image33.png"/></Relationships>
</file>

<file path=ppt/slides/_rels/slide14.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1.xml"/><Relationship Id="rId4" Type="http://schemas.openxmlformats.org/officeDocument/2006/relationships/image" Target="../media/image39.jpeg"/></Relationships>
</file>

<file path=ppt/slides/_rels/slide16.xml.rels><?xml version="1.0" encoding="UTF-8" standalone="yes"?>
<Relationships xmlns="http://schemas.openxmlformats.org/package/2006/relationships"><Relationship Id="rId3" Type="http://schemas.openxmlformats.org/officeDocument/2006/relationships/image" Target="../media/image40.png"/><Relationship Id="rId7" Type="http://schemas.openxmlformats.org/officeDocument/2006/relationships/image" Target="../media/image44.tiff"/><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43.tiff"/><Relationship Id="rId5" Type="http://schemas.openxmlformats.org/officeDocument/2006/relationships/image" Target="../media/image42.jpeg"/><Relationship Id="rId4" Type="http://schemas.openxmlformats.org/officeDocument/2006/relationships/image" Target="../media/image41.jpeg"/></Relationships>
</file>

<file path=ppt/slides/_rels/slide17.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microsoft.com/office/2007/relationships/hdphoto" Target="../media/hdphoto2.wdp"/><Relationship Id="rId5" Type="http://schemas.openxmlformats.org/officeDocument/2006/relationships/image" Target="../media/image7.png"/><Relationship Id="rId4" Type="http://schemas.openxmlformats.org/officeDocument/2006/relationships/image" Target="../media/image47.jpeg"/></Relationships>
</file>

<file path=ppt/slides/_rels/slide19.xml.rels><?xml version="1.0" encoding="UTF-8" standalone="yes"?>
<Relationships xmlns="http://schemas.openxmlformats.org/package/2006/relationships"><Relationship Id="rId3" Type="http://schemas.openxmlformats.org/officeDocument/2006/relationships/image" Target="../media/image48.tiff"/><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8" Type="http://schemas.openxmlformats.org/officeDocument/2006/relationships/image" Target="../media/image54.tiff"/><Relationship Id="rId3" Type="http://schemas.openxmlformats.org/officeDocument/2006/relationships/image" Target="../media/image49.tiff"/><Relationship Id="rId7" Type="http://schemas.openxmlformats.org/officeDocument/2006/relationships/image" Target="../media/image53.tiff"/><Relationship Id="rId2" Type="http://schemas.openxmlformats.org/officeDocument/2006/relationships/image" Target="../media/image45.png"/><Relationship Id="rId1" Type="http://schemas.openxmlformats.org/officeDocument/2006/relationships/slideLayout" Target="../slideLayouts/slideLayout1.xml"/><Relationship Id="rId6" Type="http://schemas.openxmlformats.org/officeDocument/2006/relationships/image" Target="../media/image52.tiff"/><Relationship Id="rId5" Type="http://schemas.openxmlformats.org/officeDocument/2006/relationships/image" Target="../media/image51.tiff"/><Relationship Id="rId4" Type="http://schemas.openxmlformats.org/officeDocument/2006/relationships/image" Target="../media/image50.tiff"/></Relationships>
</file>

<file path=ppt/slides/_rels/slide21.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microsoft.com/office/2007/relationships/hdphoto" Target="../media/hdphoto3.wdp"/></Relationships>
</file>

<file path=ppt/slides/_rels/slide22.xml.rels><?xml version="1.0" encoding="UTF-8" standalone="yes"?>
<Relationships xmlns="http://schemas.openxmlformats.org/package/2006/relationships"><Relationship Id="rId8" Type="http://schemas.openxmlformats.org/officeDocument/2006/relationships/image" Target="../media/image61.png"/><Relationship Id="rId3" Type="http://schemas.microsoft.com/office/2007/relationships/hdphoto" Target="../media/hdphoto4.wdp"/><Relationship Id="rId7" Type="http://schemas.openxmlformats.org/officeDocument/2006/relationships/image" Target="../media/image60.png"/><Relationship Id="rId2" Type="http://schemas.openxmlformats.org/officeDocument/2006/relationships/image" Target="../media/image56.png"/><Relationship Id="rId1" Type="http://schemas.openxmlformats.org/officeDocument/2006/relationships/slideLayout" Target="../slideLayouts/slideLayout1.xml"/><Relationship Id="rId6" Type="http://schemas.openxmlformats.org/officeDocument/2006/relationships/image" Target="../media/image59.png"/><Relationship Id="rId5" Type="http://schemas.openxmlformats.org/officeDocument/2006/relationships/image" Target="../media/image58.png"/><Relationship Id="rId4" Type="http://schemas.openxmlformats.org/officeDocument/2006/relationships/image" Target="../media/image57.png"/></Relationships>
</file>

<file path=ppt/slides/_rels/slide2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2.png"/><Relationship Id="rId1" Type="http://schemas.openxmlformats.org/officeDocument/2006/relationships/slideLayout" Target="../slideLayouts/slideLayout1.xml"/><Relationship Id="rId4" Type="http://schemas.microsoft.com/office/2007/relationships/hdphoto" Target="../media/hdphoto2.wdp"/></Relationships>
</file>

<file path=ppt/slides/_rels/slide24.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64.gif"/><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65.gif"/><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68.jpeg"/></Relationships>
</file>

<file path=ppt/slides/_rels/slide29.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8" Type="http://schemas.microsoft.com/office/2007/relationships/diagramDrawing" Target="../diagrams/drawing2.xml"/><Relationship Id="rId13" Type="http://schemas.openxmlformats.org/officeDocument/2006/relationships/image" Target="../media/image80.jpeg"/><Relationship Id="rId3" Type="http://schemas.openxmlformats.org/officeDocument/2006/relationships/image" Target="../media/image71.png"/><Relationship Id="rId7" Type="http://schemas.openxmlformats.org/officeDocument/2006/relationships/diagramColors" Target="../diagrams/colors2.xml"/><Relationship Id="rId12" Type="http://schemas.openxmlformats.org/officeDocument/2006/relationships/image" Target="../media/image79.png"/><Relationship Id="rId2" Type="http://schemas.openxmlformats.org/officeDocument/2006/relationships/image" Target="../media/image70.jpeg"/><Relationship Id="rId1" Type="http://schemas.openxmlformats.org/officeDocument/2006/relationships/slideLayout" Target="../slideLayouts/slideLayout1.xml"/><Relationship Id="rId6" Type="http://schemas.openxmlformats.org/officeDocument/2006/relationships/diagramQuickStyle" Target="../diagrams/quickStyle2.xml"/><Relationship Id="rId11" Type="http://schemas.openxmlformats.org/officeDocument/2006/relationships/image" Target="../media/image78.jpeg"/><Relationship Id="rId5" Type="http://schemas.openxmlformats.org/officeDocument/2006/relationships/diagramLayout" Target="../diagrams/layout2.xml"/><Relationship Id="rId10" Type="http://schemas.openxmlformats.org/officeDocument/2006/relationships/image" Target="../media/image77.png"/><Relationship Id="rId4" Type="http://schemas.openxmlformats.org/officeDocument/2006/relationships/diagramData" Target="../diagrams/data2.xml"/><Relationship Id="rId9" Type="http://schemas.openxmlformats.org/officeDocument/2006/relationships/image" Target="../media/image76.png"/></Relationships>
</file>

<file path=ppt/slides/_rels/slide31.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image" Target="../media/image81.png"/><Relationship Id="rId1" Type="http://schemas.openxmlformats.org/officeDocument/2006/relationships/slideLayout" Target="../slideLayouts/slideLayout1.xml"/><Relationship Id="rId5" Type="http://schemas.openxmlformats.org/officeDocument/2006/relationships/image" Target="../media/image84.jpeg"/><Relationship Id="rId4" Type="http://schemas.openxmlformats.org/officeDocument/2006/relationships/image" Target="../media/image83.png"/></Relationships>
</file>

<file path=ppt/slides/_rels/slide32.xml.rels><?xml version="1.0" encoding="UTF-8" standalone="yes"?>
<Relationships xmlns="http://schemas.openxmlformats.org/package/2006/relationships"><Relationship Id="rId8" Type="http://schemas.openxmlformats.org/officeDocument/2006/relationships/image" Target="../media/image90.jpeg"/><Relationship Id="rId3" Type="http://schemas.openxmlformats.org/officeDocument/2006/relationships/image" Target="../media/image85.jpeg"/><Relationship Id="rId7" Type="http://schemas.openxmlformats.org/officeDocument/2006/relationships/image" Target="../media/image89.jpe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88.jpeg"/><Relationship Id="rId5" Type="http://schemas.openxmlformats.org/officeDocument/2006/relationships/image" Target="../media/image87.jpeg"/><Relationship Id="rId4" Type="http://schemas.openxmlformats.org/officeDocument/2006/relationships/image" Target="../media/image86.jpeg"/></Relationships>
</file>

<file path=ppt/slides/_rels/slide33.xml.rels><?xml version="1.0" encoding="UTF-8" standalone="yes"?>
<Relationships xmlns="http://schemas.openxmlformats.org/package/2006/relationships"><Relationship Id="rId8" Type="http://schemas.openxmlformats.org/officeDocument/2006/relationships/image" Target="../media/image96.jpeg"/><Relationship Id="rId3" Type="http://schemas.openxmlformats.org/officeDocument/2006/relationships/image" Target="../media/image91.jpeg"/><Relationship Id="rId7" Type="http://schemas.openxmlformats.org/officeDocument/2006/relationships/image" Target="../media/image95.jpe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94.jpeg"/><Relationship Id="rId5" Type="http://schemas.openxmlformats.org/officeDocument/2006/relationships/image" Target="../media/image93.jpeg"/><Relationship Id="rId4" Type="http://schemas.openxmlformats.org/officeDocument/2006/relationships/image" Target="../media/image92.jpeg"/></Relationships>
</file>

<file path=ppt/slides/_rels/slide34.xml.rels><?xml version="1.0" encoding="UTF-8" standalone="yes"?>
<Relationships xmlns="http://schemas.openxmlformats.org/package/2006/relationships"><Relationship Id="rId2" Type="http://schemas.openxmlformats.org/officeDocument/2006/relationships/image" Target="../media/image97.tiff"/><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8" Type="http://schemas.openxmlformats.org/officeDocument/2006/relationships/image" Target="../media/image103.jpeg"/><Relationship Id="rId3" Type="http://schemas.openxmlformats.org/officeDocument/2006/relationships/image" Target="../media/image98.jpeg"/><Relationship Id="rId7" Type="http://schemas.openxmlformats.org/officeDocument/2006/relationships/image" Target="../media/image102.jpeg"/><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101.jpeg"/><Relationship Id="rId11" Type="http://schemas.openxmlformats.org/officeDocument/2006/relationships/image" Target="../media/image106.jpeg"/><Relationship Id="rId5" Type="http://schemas.openxmlformats.org/officeDocument/2006/relationships/image" Target="../media/image100.jpeg"/><Relationship Id="rId10" Type="http://schemas.openxmlformats.org/officeDocument/2006/relationships/image" Target="../media/image105.jpeg"/><Relationship Id="rId4" Type="http://schemas.openxmlformats.org/officeDocument/2006/relationships/image" Target="../media/image99.jpeg"/><Relationship Id="rId9" Type="http://schemas.openxmlformats.org/officeDocument/2006/relationships/image" Target="../media/image104.jpeg"/></Relationships>
</file>

<file path=ppt/slides/_rels/slide36.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107.jpeg"/><Relationship Id="rId7" Type="http://schemas.openxmlformats.org/officeDocument/2006/relationships/image" Target="../media/image7.png"/><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110.jpeg"/><Relationship Id="rId5" Type="http://schemas.openxmlformats.org/officeDocument/2006/relationships/image" Target="../media/image109.jpeg"/><Relationship Id="rId4" Type="http://schemas.openxmlformats.org/officeDocument/2006/relationships/image" Target="../media/image108.jpeg"/></Relationships>
</file>

<file path=ppt/slides/_rels/slide37.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image" Target="../media/image111.jpeg"/><Relationship Id="rId1" Type="http://schemas.openxmlformats.org/officeDocument/2006/relationships/slideLayout" Target="../slideLayouts/slideLayout1.xml"/><Relationship Id="rId5" Type="http://schemas.microsoft.com/office/2007/relationships/hdphoto" Target="../media/hdphoto2.wdp"/><Relationship Id="rId4" Type="http://schemas.openxmlformats.org/officeDocument/2006/relationships/image" Target="../media/image7.png"/></Relationships>
</file>

<file path=ppt/slides/_rels/slide38.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31.tiff"/></Relationships>
</file>

<file path=ppt/slides/_rels/slide3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14.jpeg"/><Relationship Id="rId1" Type="http://schemas.openxmlformats.org/officeDocument/2006/relationships/slideLayout" Target="../slideLayouts/slideLayout1.xml"/><Relationship Id="rId4" Type="http://schemas.microsoft.com/office/2007/relationships/hdphoto" Target="../media/hdphoto2.wdp"/></Relationships>
</file>

<file path=ppt/slides/_rels/slide40.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image" Target="../media/image118.png"/><Relationship Id="rId5" Type="http://schemas.openxmlformats.org/officeDocument/2006/relationships/image" Target="../media/image117.tiff"/><Relationship Id="rId4" Type="http://schemas.openxmlformats.org/officeDocument/2006/relationships/image" Target="../media/image116.jpeg"/></Relationships>
</file>

<file path=ppt/slides/_rels/slide41.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119.png"/><Relationship Id="rId1" Type="http://schemas.openxmlformats.org/officeDocument/2006/relationships/slideLayout" Target="../slideLayouts/slideLayout8.xml"/><Relationship Id="rId4" Type="http://schemas.openxmlformats.org/officeDocument/2006/relationships/image" Target="../media/image120.tiff"/></Relationships>
</file>

<file path=ppt/slides/_rels/slide42.xml.rels><?xml version="1.0" encoding="UTF-8" standalone="yes"?>
<Relationships xmlns="http://schemas.openxmlformats.org/package/2006/relationships"><Relationship Id="rId8" Type="http://schemas.openxmlformats.org/officeDocument/2006/relationships/image" Target="../media/image126.jpeg"/><Relationship Id="rId3" Type="http://schemas.openxmlformats.org/officeDocument/2006/relationships/image" Target="../media/image121.png"/><Relationship Id="rId7" Type="http://schemas.openxmlformats.org/officeDocument/2006/relationships/image" Target="../media/image125.png"/><Relationship Id="rId2" Type="http://schemas.openxmlformats.org/officeDocument/2006/relationships/notesSlide" Target="../notesSlides/notesSlide20.xml"/><Relationship Id="rId1" Type="http://schemas.openxmlformats.org/officeDocument/2006/relationships/slideLayout" Target="../slideLayouts/slideLayout1.xml"/><Relationship Id="rId6" Type="http://schemas.openxmlformats.org/officeDocument/2006/relationships/image" Target="../media/image124.png"/><Relationship Id="rId5" Type="http://schemas.openxmlformats.org/officeDocument/2006/relationships/image" Target="../media/image123.jpeg"/><Relationship Id="rId10" Type="http://schemas.openxmlformats.org/officeDocument/2006/relationships/image" Target="../media/image128.png"/><Relationship Id="rId4" Type="http://schemas.openxmlformats.org/officeDocument/2006/relationships/image" Target="../media/image122.png"/><Relationship Id="rId9" Type="http://schemas.openxmlformats.org/officeDocument/2006/relationships/image" Target="../media/image127.jpeg"/></Relationships>
</file>

<file path=ppt/slides/_rels/slide43.xml.rels><?xml version="1.0" encoding="UTF-8" standalone="yes"?>
<Relationships xmlns="http://schemas.openxmlformats.org/package/2006/relationships"><Relationship Id="rId3" Type="http://schemas.openxmlformats.org/officeDocument/2006/relationships/image" Target="../media/image129.jpeg"/><Relationship Id="rId2" Type="http://schemas.openxmlformats.org/officeDocument/2006/relationships/hyperlink" Target="https://icms.padlet.org/nassima_kennedy1/mwf032u3gglhgxal" TargetMode="External"/><Relationship Id="rId1" Type="http://schemas.openxmlformats.org/officeDocument/2006/relationships/slideLayout" Target="../slideLayouts/slideLayout1.xml"/><Relationship Id="rId5" Type="http://schemas.microsoft.com/office/2007/relationships/hdphoto" Target="../media/hdphoto2.wdp"/><Relationship Id="rId4" Type="http://schemas.openxmlformats.org/officeDocument/2006/relationships/image" Target="../media/image7.png"/></Relationships>
</file>

<file path=ppt/slides/_rels/slide4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30.jpeg"/><Relationship Id="rId1" Type="http://schemas.openxmlformats.org/officeDocument/2006/relationships/slideLayout" Target="../slideLayouts/slideLayout1.xml"/><Relationship Id="rId4" Type="http://schemas.microsoft.com/office/2007/relationships/hdphoto" Target="../media/hdphoto2.wdp"/></Relationships>
</file>

<file path=ppt/slides/_rels/slide45.xml.rels><?xml version="1.0" encoding="UTF-8" standalone="yes"?>
<Relationships xmlns="http://schemas.openxmlformats.org/package/2006/relationships"><Relationship Id="rId8" Type="http://schemas.openxmlformats.org/officeDocument/2006/relationships/hyperlink" Target="https://www.techadvisor.co.uk/how-to/photo-video/take-perfect-food-photos-3780609/" TargetMode="External"/><Relationship Id="rId13" Type="http://schemas.openxmlformats.org/officeDocument/2006/relationships/hyperlink" Target="https://www.goodfood.com.au/eat-out/news/child-friendly-restaurants-the-kids-menu-grows-up-20190501-h1dyd4" TargetMode="External"/><Relationship Id="rId3" Type="http://schemas.openxmlformats.org/officeDocument/2006/relationships/image" Target="../media/image131.jpeg"/><Relationship Id="rId7" Type="http://schemas.openxmlformats.org/officeDocument/2006/relationships/hyperlink" Target="https://www.huffpost.com/entry/bad-restaurant-food-photo_2_b_3111691" TargetMode="External"/><Relationship Id="rId12" Type="http://schemas.openxmlformats.org/officeDocument/2006/relationships/hyperlink" Target="https://www.entrepreneur.com/article/73384" TargetMode="External"/><Relationship Id="rId2" Type="http://schemas.openxmlformats.org/officeDocument/2006/relationships/notesSlide" Target="../notesSlides/notesSlide21.xml"/><Relationship Id="rId1" Type="http://schemas.openxmlformats.org/officeDocument/2006/relationships/slideLayout" Target="../slideLayouts/slideLayout30.xml"/><Relationship Id="rId6" Type="http://schemas.openxmlformats.org/officeDocument/2006/relationships/hyperlink" Target="https://www.theguardian.com/society/2019/sep/11/take-food-allergies-seriously-people-can-die" TargetMode="External"/><Relationship Id="rId11" Type="http://schemas.openxmlformats.org/officeDocument/2006/relationships/hyperlink" Target="https://thefoodpeople.co.uk/infographics/street-food" TargetMode="External"/><Relationship Id="rId5" Type="http://schemas.openxmlformats.org/officeDocument/2006/relationships/hyperlink" Target="https://www.bbc.com/news/business-44488051" TargetMode="External"/><Relationship Id="rId10" Type="http://schemas.openxmlformats.org/officeDocument/2006/relationships/hyperlink" Target="https://www.thepennyhoarder.com/save-money/restaurant-menu-tricks/" TargetMode="External"/><Relationship Id="rId4" Type="http://schemas.openxmlformats.org/officeDocument/2006/relationships/hyperlink" Target="https://www.theguardian.com/lifeandstyle/wordofmouth/2013/may/08/restaurant-menu-psychology-tricks-order-more" TargetMode="External"/><Relationship Id="rId9" Type="http://schemas.openxmlformats.org/officeDocument/2006/relationships/hyperlink" Target="https://www.theguardian.com/lifeandstyle/2010/jan/21/menus-cunning-marketing-ploys" TargetMode="Externa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59FFB67-3BEF-48AE-9302-08DE77498AE2}"/>
              </a:ext>
            </a:extLst>
          </p:cNvPr>
          <p:cNvSpPr txBox="1"/>
          <p:nvPr/>
        </p:nvSpPr>
        <p:spPr>
          <a:xfrm>
            <a:off x="457200" y="1500717"/>
            <a:ext cx="8597348" cy="1077218"/>
          </a:xfrm>
          <a:prstGeom prst="rect">
            <a:avLst/>
          </a:prstGeom>
          <a:noFill/>
        </p:spPr>
        <p:txBody>
          <a:bodyPr wrap="square" rtlCol="0">
            <a:spAutoFit/>
          </a:bodyPr>
          <a:lstStyle/>
          <a:p>
            <a:r>
              <a:rPr lang="en-US" sz="3200" dirty="0">
                <a:solidFill>
                  <a:schemeClr val="bg1"/>
                </a:solidFill>
                <a:latin typeface="Arial" panose="020B0604020202020204" pitchFamily="34" charset="0"/>
                <a:cs typeface="Arial" panose="020B0604020202020204" pitchFamily="34" charset="0"/>
              </a:rPr>
              <a:t>HOS303A: International Restaurant Concepts </a:t>
            </a:r>
          </a:p>
          <a:p>
            <a:endParaRPr lang="en-AU" sz="3200" dirty="0">
              <a:solidFill>
                <a:schemeClr val="bg1"/>
              </a:solidFill>
              <a:latin typeface="Arial" panose="020B06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B29B7479-DFD8-4BA0-98EF-EFC3A05541D6}"/>
              </a:ext>
            </a:extLst>
          </p:cNvPr>
          <p:cNvSpPr txBox="1"/>
          <p:nvPr/>
        </p:nvSpPr>
        <p:spPr>
          <a:xfrm>
            <a:off x="3085508" y="5126450"/>
            <a:ext cx="2709644" cy="461665"/>
          </a:xfrm>
          <a:prstGeom prst="rect">
            <a:avLst/>
          </a:prstGeom>
          <a:noFill/>
        </p:spPr>
        <p:txBody>
          <a:bodyPr wrap="square" rtlCol="0">
            <a:spAutoFit/>
          </a:bodyPr>
          <a:lstStyle/>
          <a:p>
            <a:pPr algn="ctr"/>
            <a:r>
              <a:rPr lang="en-US" sz="2400" dirty="0">
                <a:solidFill>
                  <a:schemeClr val="bg1"/>
                </a:solidFill>
                <a:latin typeface="Arial" panose="020B0604020202020204" pitchFamily="34" charset="0"/>
                <a:cs typeface="Arial" panose="020B0604020202020204" pitchFamily="34" charset="0"/>
              </a:rPr>
              <a:t>Topic 4  </a:t>
            </a:r>
            <a:endParaRPr lang="en-AU" dirty="0">
              <a:solidFill>
                <a:schemeClr val="bg1"/>
              </a:solidFill>
              <a:latin typeface="Arial" panose="020B060402020202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60BEFB58-4BD4-E047-BCD6-C7DB384C41C6}"/>
              </a:ext>
            </a:extLst>
          </p:cNvPr>
          <p:cNvPicPr>
            <a:picLocks noChangeAspect="1"/>
          </p:cNvPicPr>
          <p:nvPr/>
        </p:nvPicPr>
        <p:blipFill rotWithShape="1">
          <a:blip r:embed="rId2" cstate="email">
            <a:extLst>
              <a:ext uri="{BEBA8EAE-BF5A-486C-A8C5-ECC9F3942E4B}">
                <a14:imgProps xmlns:a14="http://schemas.microsoft.com/office/drawing/2010/main">
                  <a14:imgLayer r:embed="rId3">
                    <a14:imgEffect>
                      <a14:backgroundRemoval t="7018" b="89474" l="9524" r="99524">
                        <a14:foregroundMark x1="24762" y1="40351" x2="48095" y2="35088"/>
                        <a14:foregroundMark x1="48095" y1="35088" x2="72381" y2="47368"/>
                        <a14:foregroundMark x1="72381" y1="47368" x2="90952" y2="43860"/>
                        <a14:foregroundMark x1="90952" y1="43860" x2="73333" y2="63158"/>
                        <a14:foregroundMark x1="73333" y1="63158" x2="34286" y2="38596"/>
                        <a14:foregroundMark x1="34286" y1="38596" x2="53333" y2="26316"/>
                        <a14:foregroundMark x1="53333" y1="26316" x2="90476" y2="28070"/>
                        <a14:foregroundMark x1="90476" y1="28070" x2="89524" y2="47368"/>
                        <a14:foregroundMark x1="80000" y1="7018" x2="99048" y2="15789"/>
                        <a14:foregroundMark x1="99048" y1="15789" x2="96190" y2="82456"/>
                        <a14:foregroundMark x1="96190" y1="82456" x2="94286" y2="17544"/>
                        <a14:foregroundMark x1="72857" y1="12281" x2="31429" y2="21053"/>
                        <a14:foregroundMark x1="31429" y1="21053" x2="40476" y2="78947"/>
                        <a14:foregroundMark x1="40476" y1="78947" x2="61905" y2="82456"/>
                        <a14:foregroundMark x1="61905" y1="82456" x2="77143" y2="80702"/>
                        <a14:foregroundMark x1="18095" y1="17544" x2="30000" y2="78947"/>
                        <a14:foregroundMark x1="99524" y1="12281" x2="99524" y2="12281"/>
                        <a14:foregroundMark x1="31429" y1="92982" x2="53333" y2="96491"/>
                        <a14:foregroundMark x1="53333" y1="96491" x2="73810" y2="87719"/>
                        <a14:foregroundMark x1="73810" y1="87719" x2="97619" y2="89474"/>
                        <a14:foregroundMark x1="97619" y1="89474" x2="33333" y2="78947"/>
                      </a14:backgroundRemoval>
                    </a14:imgEffect>
                  </a14:imgLayer>
                </a14:imgProps>
              </a:ext>
              <a:ext uri="{28A0092B-C50C-407E-A947-70E740481C1C}">
                <a14:useLocalDpi xmlns:a14="http://schemas.microsoft.com/office/drawing/2010/main"/>
              </a:ext>
            </a:extLst>
          </a:blip>
          <a:srcRect/>
          <a:stretch/>
        </p:blipFill>
        <p:spPr>
          <a:xfrm>
            <a:off x="6768548" y="523881"/>
            <a:ext cx="2375452" cy="646330"/>
          </a:xfrm>
          <a:prstGeom prst="rect">
            <a:avLst/>
          </a:prstGeom>
        </p:spPr>
      </p:pic>
    </p:spTree>
    <p:extLst>
      <p:ext uri="{BB962C8B-B14F-4D97-AF65-F5344CB8AC3E}">
        <p14:creationId xmlns:p14="http://schemas.microsoft.com/office/powerpoint/2010/main" val="35281373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descr="A couple of people sitting at a table&#10;&#10;Description automatically generated">
            <a:extLst>
              <a:ext uri="{FF2B5EF4-FFF2-40B4-BE49-F238E27FC236}">
                <a16:creationId xmlns:a16="http://schemas.microsoft.com/office/drawing/2014/main" id="{BE863274-E339-5040-940D-7D8CC6841008}"/>
              </a:ext>
            </a:extLst>
          </p:cNvPr>
          <p:cNvPicPr>
            <a:picLocks noChangeAspect="1"/>
          </p:cNvPicPr>
          <p:nvPr/>
        </p:nvPicPr>
        <p:blipFill rotWithShape="1">
          <a:blip r:embed="rId2" cstate="email">
            <a:alphaModFix amt="50000"/>
            <a:extLst>
              <a:ext uri="{28A0092B-C50C-407E-A947-70E740481C1C}">
                <a14:useLocalDpi xmlns:a14="http://schemas.microsoft.com/office/drawing/2010/main"/>
              </a:ext>
            </a:extLst>
          </a:blip>
          <a:srcRect b="-2"/>
          <a:stretch/>
        </p:blipFill>
        <p:spPr>
          <a:xfrm>
            <a:off x="20" y="1"/>
            <a:ext cx="9143980" cy="6857999"/>
          </a:xfrm>
          <a:prstGeom prst="rect">
            <a:avLst/>
          </a:prstGeom>
        </p:spPr>
      </p:pic>
      <p:sp>
        <p:nvSpPr>
          <p:cNvPr id="2" name="Title 1">
            <a:extLst>
              <a:ext uri="{FF2B5EF4-FFF2-40B4-BE49-F238E27FC236}">
                <a16:creationId xmlns:a16="http://schemas.microsoft.com/office/drawing/2014/main" id="{CE272D77-B548-5748-87FB-A8682D20FB97}"/>
              </a:ext>
            </a:extLst>
          </p:cNvPr>
          <p:cNvSpPr>
            <a:spLocks noGrp="1"/>
          </p:cNvSpPr>
          <p:nvPr>
            <p:ph type="title"/>
          </p:nvPr>
        </p:nvSpPr>
        <p:spPr>
          <a:xfrm>
            <a:off x="1143000" y="1122362"/>
            <a:ext cx="6858000" cy="2900518"/>
          </a:xfrm>
        </p:spPr>
        <p:txBody>
          <a:bodyPr vert="horz" lIns="91440" tIns="45720" rIns="91440" bIns="45720" rtlCol="0" anchor="b">
            <a:normAutofit/>
          </a:bodyPr>
          <a:lstStyle/>
          <a:p>
            <a:pPr algn="ctr" defTabSz="914400"/>
            <a:r>
              <a:rPr lang="en-US" sz="3000" dirty="0">
                <a:solidFill>
                  <a:srgbClr val="FFFFFF"/>
                </a:solidFill>
                <a:latin typeface="+mj-lt"/>
                <a:cs typeface="+mj-cs"/>
              </a:rPr>
              <a:t>International Restaurant Concepts</a:t>
            </a:r>
            <a:br>
              <a:rPr lang="en-US" sz="5100" dirty="0">
                <a:solidFill>
                  <a:srgbClr val="FFFFFF"/>
                </a:solidFill>
                <a:latin typeface="+mj-lt"/>
                <a:cs typeface="+mj-cs"/>
              </a:rPr>
            </a:br>
            <a:r>
              <a:rPr lang="en-US" sz="5100" dirty="0">
                <a:solidFill>
                  <a:srgbClr val="FFFFFF"/>
                </a:solidFill>
                <a:latin typeface="+mj-lt"/>
                <a:cs typeface="+mj-cs"/>
              </a:rPr>
              <a:t>The Menu</a:t>
            </a:r>
          </a:p>
        </p:txBody>
      </p:sp>
      <p:pic>
        <p:nvPicPr>
          <p:cNvPr id="11" name="Picture 10">
            <a:extLst>
              <a:ext uri="{FF2B5EF4-FFF2-40B4-BE49-F238E27FC236}">
                <a16:creationId xmlns:a16="http://schemas.microsoft.com/office/drawing/2014/main" id="{FCFCE4F7-6AED-974E-A6EF-5995757F2556}"/>
              </a:ext>
            </a:extLst>
          </p:cNvPr>
          <p:cNvPicPr>
            <a:picLocks noChangeAspect="1"/>
          </p:cNvPicPr>
          <p:nvPr/>
        </p:nvPicPr>
        <p:blipFill rotWithShape="1">
          <a:blip r:embed="rId3" cstate="email">
            <a:extLst>
              <a:ext uri="{BEBA8EAE-BF5A-486C-A8C5-ECC9F3942E4B}">
                <a14:imgProps xmlns:a14="http://schemas.microsoft.com/office/drawing/2010/main">
                  <a14:imgLayer r:embed="rId4">
                    <a14:imgEffect>
                      <a14:backgroundRemoval t="7018" b="89474" l="9524" r="99524">
                        <a14:foregroundMark x1="24762" y1="40351" x2="48095" y2="35088"/>
                        <a14:foregroundMark x1="48095" y1="35088" x2="72381" y2="47368"/>
                        <a14:foregroundMark x1="72381" y1="47368" x2="90952" y2="43860"/>
                        <a14:foregroundMark x1="90952" y1="43860" x2="73333" y2="63158"/>
                        <a14:foregroundMark x1="73333" y1="63158" x2="34286" y2="38596"/>
                        <a14:foregroundMark x1="34286" y1="38596" x2="53333" y2="26316"/>
                        <a14:foregroundMark x1="53333" y1="26316" x2="90476" y2="28070"/>
                        <a14:foregroundMark x1="90476" y1="28070" x2="89524" y2="47368"/>
                        <a14:foregroundMark x1="80000" y1="7018" x2="99048" y2="15789"/>
                        <a14:foregroundMark x1="99048" y1="15789" x2="96190" y2="82456"/>
                        <a14:foregroundMark x1="96190" y1="82456" x2="94286" y2="17544"/>
                        <a14:foregroundMark x1="72857" y1="12281" x2="31429" y2="21053"/>
                        <a14:foregroundMark x1="31429" y1="21053" x2="40476" y2="78947"/>
                        <a14:foregroundMark x1="40476" y1="78947" x2="61905" y2="82456"/>
                        <a14:foregroundMark x1="61905" y1="82456" x2="77143" y2="80702"/>
                        <a14:foregroundMark x1="18095" y1="17544" x2="30000" y2="78947"/>
                        <a14:foregroundMark x1="99524" y1="12281" x2="99524" y2="12281"/>
                        <a14:foregroundMark x1="31429" y1="92982" x2="53333" y2="96491"/>
                        <a14:foregroundMark x1="53333" y1="96491" x2="73810" y2="87719"/>
                        <a14:foregroundMark x1="73810" y1="87719" x2="97619" y2="89474"/>
                        <a14:foregroundMark x1="97619" y1="89474" x2="33333" y2="78947"/>
                      </a14:backgroundRemoval>
                    </a14:imgEffect>
                  </a14:imgLayer>
                </a14:imgProps>
              </a:ext>
              <a:ext uri="{28A0092B-C50C-407E-A947-70E740481C1C}">
                <a14:useLocalDpi xmlns:a14="http://schemas.microsoft.com/office/drawing/2010/main"/>
              </a:ext>
            </a:extLst>
          </a:blip>
          <a:srcRect/>
          <a:stretch/>
        </p:blipFill>
        <p:spPr>
          <a:xfrm>
            <a:off x="6768548" y="523881"/>
            <a:ext cx="2375452" cy="646330"/>
          </a:xfrm>
          <a:prstGeom prst="rect">
            <a:avLst/>
          </a:prstGeom>
        </p:spPr>
      </p:pic>
    </p:spTree>
    <p:extLst>
      <p:ext uri="{BB962C8B-B14F-4D97-AF65-F5344CB8AC3E}">
        <p14:creationId xmlns:p14="http://schemas.microsoft.com/office/powerpoint/2010/main" val="479093340"/>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07D006-6BE1-C64B-A669-B4B7816BB3B8}"/>
              </a:ext>
            </a:extLst>
          </p:cNvPr>
          <p:cNvSpPr>
            <a:spLocks noGrp="1"/>
          </p:cNvSpPr>
          <p:nvPr>
            <p:ph type="title"/>
          </p:nvPr>
        </p:nvSpPr>
        <p:spPr>
          <a:xfrm>
            <a:off x="0" y="3820440"/>
            <a:ext cx="2468166" cy="2452687"/>
          </a:xfrm>
        </p:spPr>
        <p:txBody>
          <a:bodyPr anchor="ctr">
            <a:normAutofit/>
          </a:bodyPr>
          <a:lstStyle/>
          <a:p>
            <a:r>
              <a:rPr lang="en-AU" sz="3100" dirty="0">
                <a:solidFill>
                  <a:schemeClr val="tx2"/>
                </a:solidFill>
              </a:rPr>
              <a:t>Weekly Content</a:t>
            </a:r>
          </a:p>
        </p:txBody>
      </p:sp>
      <p:pic>
        <p:nvPicPr>
          <p:cNvPr id="7" name="Picture 6" descr="A picture containing indoor, table, text, sitting&#10;&#10;Description automatically generated">
            <a:extLst>
              <a:ext uri="{FF2B5EF4-FFF2-40B4-BE49-F238E27FC236}">
                <a16:creationId xmlns:a16="http://schemas.microsoft.com/office/drawing/2014/main" id="{E0680A35-C886-B84A-8347-E3DB55F1E256}"/>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20" y="10"/>
            <a:ext cx="9143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3" name="Content Placeholder 2">
            <a:extLst>
              <a:ext uri="{FF2B5EF4-FFF2-40B4-BE49-F238E27FC236}">
                <a16:creationId xmlns:a16="http://schemas.microsoft.com/office/drawing/2014/main" id="{0B087DE7-90EE-C64D-8023-BABBFAC247A7}"/>
              </a:ext>
            </a:extLst>
          </p:cNvPr>
          <p:cNvSpPr>
            <a:spLocks noGrp="1"/>
          </p:cNvSpPr>
          <p:nvPr>
            <p:ph idx="1"/>
          </p:nvPr>
        </p:nvSpPr>
        <p:spPr>
          <a:xfrm>
            <a:off x="1735015" y="3516923"/>
            <a:ext cx="7408985" cy="3341077"/>
          </a:xfrm>
        </p:spPr>
        <p:txBody>
          <a:bodyPr anchor="ctr">
            <a:normAutofit/>
          </a:bodyPr>
          <a:lstStyle/>
          <a:p>
            <a:pPr lvl="0"/>
            <a:r>
              <a:rPr lang="en-AU" sz="2000" dirty="0"/>
              <a:t>The history of the menu</a:t>
            </a:r>
          </a:p>
          <a:p>
            <a:pPr lvl="0"/>
            <a:r>
              <a:rPr lang="en-AU" sz="2000" dirty="0"/>
              <a:t>Factors to consider when planning a menu </a:t>
            </a:r>
          </a:p>
          <a:p>
            <a:pPr lvl="0"/>
            <a:r>
              <a:rPr lang="en-AU" sz="2000" dirty="0"/>
              <a:t>Common menu types. </a:t>
            </a:r>
          </a:p>
          <a:p>
            <a:pPr lvl="0"/>
            <a:r>
              <a:rPr lang="en-AU" sz="2000" dirty="0"/>
              <a:t>Factors to consider when determining a menu’s design and layout. </a:t>
            </a:r>
          </a:p>
          <a:p>
            <a:pPr lvl="0"/>
            <a:r>
              <a:rPr lang="en-AU" sz="2000" dirty="0"/>
              <a:t>Ingredient sourcing, ethical, dietary requirements</a:t>
            </a:r>
          </a:p>
          <a:p>
            <a:pPr lvl="0"/>
            <a:r>
              <a:rPr lang="en-AU" sz="2000" dirty="0"/>
              <a:t>Considering local palates</a:t>
            </a:r>
          </a:p>
          <a:p>
            <a:r>
              <a:rPr lang="en-AU" sz="2000" dirty="0"/>
              <a:t>Soho House Example- a sense of place in multi-site concepts</a:t>
            </a:r>
            <a:r>
              <a:rPr lang="en-AU" sz="1400" dirty="0"/>
              <a:t>. </a:t>
            </a:r>
          </a:p>
        </p:txBody>
      </p:sp>
      <p:pic>
        <p:nvPicPr>
          <p:cNvPr id="8" name="Picture 7">
            <a:extLst>
              <a:ext uri="{FF2B5EF4-FFF2-40B4-BE49-F238E27FC236}">
                <a16:creationId xmlns:a16="http://schemas.microsoft.com/office/drawing/2014/main" id="{F4855068-D4AC-894F-980A-D400667607EB}"/>
              </a:ext>
            </a:extLst>
          </p:cNvPr>
          <p:cNvPicPr>
            <a:picLocks noChangeAspect="1"/>
          </p:cNvPicPr>
          <p:nvPr/>
        </p:nvPicPr>
        <p:blipFill rotWithShape="1">
          <a:blip r:embed="rId3" cstate="email">
            <a:extLst>
              <a:ext uri="{BEBA8EAE-BF5A-486C-A8C5-ECC9F3942E4B}">
                <a14:imgProps xmlns:a14="http://schemas.microsoft.com/office/drawing/2010/main">
                  <a14:imgLayer r:embed="rId4">
                    <a14:imgEffect>
                      <a14:backgroundRemoval t="7018" b="89474" l="9524" r="99524">
                        <a14:foregroundMark x1="24762" y1="40351" x2="48095" y2="35088"/>
                        <a14:foregroundMark x1="48095" y1="35088" x2="72381" y2="47368"/>
                        <a14:foregroundMark x1="72381" y1="47368" x2="90952" y2="43860"/>
                        <a14:foregroundMark x1="90952" y1="43860" x2="73333" y2="63158"/>
                        <a14:foregroundMark x1="73333" y1="63158" x2="34286" y2="38596"/>
                        <a14:foregroundMark x1="34286" y1="38596" x2="53333" y2="26316"/>
                        <a14:foregroundMark x1="53333" y1="26316" x2="90476" y2="28070"/>
                        <a14:foregroundMark x1="90476" y1="28070" x2="89524" y2="47368"/>
                        <a14:foregroundMark x1="80000" y1="7018" x2="99048" y2="15789"/>
                        <a14:foregroundMark x1="99048" y1="15789" x2="96190" y2="82456"/>
                        <a14:foregroundMark x1="96190" y1="82456" x2="94286" y2="17544"/>
                        <a14:foregroundMark x1="72857" y1="12281" x2="31429" y2="21053"/>
                        <a14:foregroundMark x1="31429" y1="21053" x2="40476" y2="78947"/>
                        <a14:foregroundMark x1="40476" y1="78947" x2="61905" y2="82456"/>
                        <a14:foregroundMark x1="61905" y1="82456" x2="77143" y2="80702"/>
                        <a14:foregroundMark x1="18095" y1="17544" x2="30000" y2="78947"/>
                        <a14:foregroundMark x1="99524" y1="12281" x2="99524" y2="12281"/>
                        <a14:foregroundMark x1="31429" y1="92982" x2="53333" y2="96491"/>
                        <a14:foregroundMark x1="53333" y1="96491" x2="73810" y2="87719"/>
                        <a14:foregroundMark x1="73810" y1="87719" x2="97619" y2="89474"/>
                        <a14:foregroundMark x1="97619" y1="89474" x2="33333" y2="78947"/>
                      </a14:backgroundRemoval>
                    </a14:imgEffect>
                  </a14:imgLayer>
                </a14:imgProps>
              </a:ext>
              <a:ext uri="{28A0092B-C50C-407E-A947-70E740481C1C}">
                <a14:useLocalDpi xmlns:a14="http://schemas.microsoft.com/office/drawing/2010/main"/>
              </a:ext>
            </a:extLst>
          </a:blip>
          <a:srcRect/>
          <a:stretch/>
        </p:blipFill>
        <p:spPr>
          <a:xfrm>
            <a:off x="6768548" y="523881"/>
            <a:ext cx="2375452" cy="646330"/>
          </a:xfrm>
          <a:prstGeom prst="rect">
            <a:avLst/>
          </a:prstGeom>
        </p:spPr>
      </p:pic>
    </p:spTree>
    <p:extLst>
      <p:ext uri="{BB962C8B-B14F-4D97-AF65-F5344CB8AC3E}">
        <p14:creationId xmlns:p14="http://schemas.microsoft.com/office/powerpoint/2010/main" val="14192435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a:extLst>
              <a:ext uri="{FF2B5EF4-FFF2-40B4-BE49-F238E27FC236}">
                <a16:creationId xmlns:a16="http://schemas.microsoft.com/office/drawing/2014/main" id="{D22A2A40-D258-194D-B670-B59D35F0A87E}"/>
              </a:ext>
            </a:extLst>
          </p:cNvPr>
          <p:cNvGraphicFramePr/>
          <p:nvPr>
            <p:extLst>
              <p:ext uri="{D42A27DB-BD31-4B8C-83A1-F6EECF244321}">
                <p14:modId xmlns:p14="http://schemas.microsoft.com/office/powerpoint/2010/main" val="3040850978"/>
              </p:ext>
            </p:extLst>
          </p:nvPr>
        </p:nvGraphicFramePr>
        <p:xfrm>
          <a:off x="457199" y="738131"/>
          <a:ext cx="8229601" cy="556351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9" name="Picture 8">
            <a:extLst>
              <a:ext uri="{FF2B5EF4-FFF2-40B4-BE49-F238E27FC236}">
                <a16:creationId xmlns:a16="http://schemas.microsoft.com/office/drawing/2014/main" id="{77BE67AC-CC18-8E4A-A144-981DC32D7F29}"/>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4763659" y="6045061"/>
            <a:ext cx="396264" cy="396264"/>
          </a:xfrm>
          <a:prstGeom prst="rect">
            <a:avLst/>
          </a:prstGeom>
        </p:spPr>
      </p:pic>
      <p:pic>
        <p:nvPicPr>
          <p:cNvPr id="11" name="Picture 10">
            <a:extLst>
              <a:ext uri="{FF2B5EF4-FFF2-40B4-BE49-F238E27FC236}">
                <a16:creationId xmlns:a16="http://schemas.microsoft.com/office/drawing/2014/main" id="{C045F338-ADF9-AF4D-9D45-94DCFAFF464D}"/>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6890364" y="3861411"/>
            <a:ext cx="780822" cy="396608"/>
          </a:xfrm>
          <a:prstGeom prst="rect">
            <a:avLst/>
          </a:prstGeom>
        </p:spPr>
      </p:pic>
      <p:pic>
        <p:nvPicPr>
          <p:cNvPr id="8" name="Picture 7">
            <a:extLst>
              <a:ext uri="{FF2B5EF4-FFF2-40B4-BE49-F238E27FC236}">
                <a16:creationId xmlns:a16="http://schemas.microsoft.com/office/drawing/2014/main" id="{A87AF065-6916-8244-9065-9DF2F8466A6B}"/>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6184583" y="2159306"/>
            <a:ext cx="621963" cy="451692"/>
          </a:xfrm>
          <a:prstGeom prst="rect">
            <a:avLst/>
          </a:prstGeom>
        </p:spPr>
      </p:pic>
      <p:pic>
        <p:nvPicPr>
          <p:cNvPr id="12" name="Picture 11">
            <a:extLst>
              <a:ext uri="{FF2B5EF4-FFF2-40B4-BE49-F238E27FC236}">
                <a16:creationId xmlns:a16="http://schemas.microsoft.com/office/drawing/2014/main" id="{0D451E35-74A4-E84F-BAFE-4D8C6CDACCFF}"/>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4773337" y="760125"/>
            <a:ext cx="536107" cy="505937"/>
          </a:xfrm>
          <a:prstGeom prst="rect">
            <a:avLst/>
          </a:prstGeom>
        </p:spPr>
      </p:pic>
      <p:pic>
        <p:nvPicPr>
          <p:cNvPr id="13" name="Picture 12">
            <a:extLst>
              <a:ext uri="{FF2B5EF4-FFF2-40B4-BE49-F238E27FC236}">
                <a16:creationId xmlns:a16="http://schemas.microsoft.com/office/drawing/2014/main" id="{7880B043-505E-B74F-A75F-3F9220BC4E1A}"/>
              </a:ext>
            </a:extLst>
          </p:cNvPr>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6412081" y="5347436"/>
            <a:ext cx="394465" cy="412395"/>
          </a:xfrm>
          <a:prstGeom prst="rect">
            <a:avLst/>
          </a:prstGeom>
        </p:spPr>
      </p:pic>
      <p:pic>
        <p:nvPicPr>
          <p:cNvPr id="15" name="Picture 14">
            <a:extLst>
              <a:ext uri="{FF2B5EF4-FFF2-40B4-BE49-F238E27FC236}">
                <a16:creationId xmlns:a16="http://schemas.microsoft.com/office/drawing/2014/main" id="{04161A2A-8873-6443-A7CC-58F0C489344E}"/>
              </a:ext>
            </a:extLst>
          </p:cNvPr>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2215567" y="5413880"/>
            <a:ext cx="516353" cy="523300"/>
          </a:xfrm>
          <a:prstGeom prst="rect">
            <a:avLst/>
          </a:prstGeom>
        </p:spPr>
      </p:pic>
      <p:pic>
        <p:nvPicPr>
          <p:cNvPr id="16" name="Picture 15">
            <a:extLst>
              <a:ext uri="{FF2B5EF4-FFF2-40B4-BE49-F238E27FC236}">
                <a16:creationId xmlns:a16="http://schemas.microsoft.com/office/drawing/2014/main" id="{407FC499-E7D5-5D42-AD85-9F5B98454D79}"/>
              </a:ext>
            </a:extLst>
          </p:cNvPr>
          <p:cNvPicPr>
            <a:picLocks noChangeAspect="1"/>
          </p:cNvPicPr>
          <p:nvPr/>
        </p:nvPicPr>
        <p:blipFill>
          <a:blip r:embed="rId13" cstate="email">
            <a:extLst>
              <a:ext uri="{28A0092B-C50C-407E-A947-70E740481C1C}">
                <a14:useLocalDpi xmlns:a14="http://schemas.microsoft.com/office/drawing/2010/main"/>
              </a:ext>
            </a:extLst>
          </a:blip>
          <a:stretch>
            <a:fillRect/>
          </a:stretch>
        </p:blipFill>
        <p:spPr>
          <a:xfrm>
            <a:off x="1692267" y="3816654"/>
            <a:ext cx="523300" cy="523300"/>
          </a:xfrm>
          <a:prstGeom prst="rect">
            <a:avLst/>
          </a:prstGeom>
        </p:spPr>
      </p:pic>
      <p:pic>
        <p:nvPicPr>
          <p:cNvPr id="17" name="Picture 16">
            <a:extLst>
              <a:ext uri="{FF2B5EF4-FFF2-40B4-BE49-F238E27FC236}">
                <a16:creationId xmlns:a16="http://schemas.microsoft.com/office/drawing/2014/main" id="{6504E408-216A-C746-8F6C-828DB3C3AD97}"/>
              </a:ext>
            </a:extLst>
          </p:cNvPr>
          <p:cNvPicPr>
            <a:picLocks noChangeAspect="1"/>
          </p:cNvPicPr>
          <p:nvPr/>
        </p:nvPicPr>
        <p:blipFill>
          <a:blip r:embed="rId14" cstate="email">
            <a:extLst>
              <a:ext uri="{28A0092B-C50C-407E-A947-70E740481C1C}">
                <a14:useLocalDpi xmlns:a14="http://schemas.microsoft.com/office/drawing/2010/main"/>
              </a:ext>
            </a:extLst>
          </a:blip>
          <a:stretch>
            <a:fillRect/>
          </a:stretch>
        </p:blipFill>
        <p:spPr>
          <a:xfrm>
            <a:off x="2215567" y="1128535"/>
            <a:ext cx="726425" cy="726425"/>
          </a:xfrm>
          <a:prstGeom prst="rect">
            <a:avLst/>
          </a:prstGeom>
        </p:spPr>
      </p:pic>
      <p:sp>
        <p:nvSpPr>
          <p:cNvPr id="14" name="Rectangle 13">
            <a:extLst>
              <a:ext uri="{FF2B5EF4-FFF2-40B4-BE49-F238E27FC236}">
                <a16:creationId xmlns:a16="http://schemas.microsoft.com/office/drawing/2014/main" id="{90AD41ED-474C-EB4C-9588-541B61B2A730}"/>
              </a:ext>
            </a:extLst>
          </p:cNvPr>
          <p:cNvSpPr/>
          <p:nvPr/>
        </p:nvSpPr>
        <p:spPr>
          <a:xfrm>
            <a:off x="0" y="6581001"/>
            <a:ext cx="3468887" cy="27699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a:ea typeface="+mn-ea"/>
                <a:cs typeface="+mn-cs"/>
              </a:rPr>
              <a:t>(Walker, 2014, page 67) </a:t>
            </a:r>
            <a:endParaRPr kumimoji="0" lang="en-AU" sz="1200" b="0" i="0" u="none" strike="noStrike" kern="1200" cap="none" spc="0" normalizeH="0" baseline="0" noProof="0" dirty="0">
              <a:ln>
                <a:noFill/>
              </a:ln>
              <a:solidFill>
                <a:prstClr val="black"/>
              </a:solidFill>
              <a:effectLst/>
              <a:uLnTx/>
              <a:uFillTx/>
              <a:latin typeface="Arial"/>
              <a:ea typeface="+mn-ea"/>
              <a:cs typeface="+mn-cs"/>
            </a:endParaRPr>
          </a:p>
        </p:txBody>
      </p:sp>
    </p:spTree>
    <p:extLst>
      <p:ext uri="{BB962C8B-B14F-4D97-AF65-F5344CB8AC3E}">
        <p14:creationId xmlns:p14="http://schemas.microsoft.com/office/powerpoint/2010/main" val="15029902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85D0FD-1067-5442-BFCC-96819E2EE006}"/>
              </a:ext>
            </a:extLst>
          </p:cNvPr>
          <p:cNvSpPr>
            <a:spLocks noGrp="1"/>
          </p:cNvSpPr>
          <p:nvPr>
            <p:ph type="title"/>
          </p:nvPr>
        </p:nvSpPr>
        <p:spPr>
          <a:xfrm>
            <a:off x="360759" y="3752849"/>
            <a:ext cx="2468166" cy="2452687"/>
          </a:xfrm>
        </p:spPr>
        <p:txBody>
          <a:bodyPr vert="horz" lIns="91440" tIns="45720" rIns="91440" bIns="45720" rtlCol="0" anchor="ctr">
            <a:normAutofit/>
          </a:bodyPr>
          <a:lstStyle/>
          <a:p>
            <a:pPr defTabSz="914400"/>
            <a:r>
              <a:rPr lang="en-US" sz="3100" dirty="0">
                <a:solidFill>
                  <a:schemeClr val="tx2"/>
                </a:solidFill>
                <a:latin typeface="+mj-lt"/>
                <a:cs typeface="+mj-cs"/>
              </a:rPr>
              <a:t>Activity 4.1 Review</a:t>
            </a:r>
          </a:p>
        </p:txBody>
      </p:sp>
      <p:pic>
        <p:nvPicPr>
          <p:cNvPr id="5" name="Picture 4" descr="A person sitting at a table using a computer&#10;&#10;Description automatically generated">
            <a:extLst>
              <a:ext uri="{FF2B5EF4-FFF2-40B4-BE49-F238E27FC236}">
                <a16:creationId xmlns:a16="http://schemas.microsoft.com/office/drawing/2014/main" id="{BDC009DB-993E-8249-AD5B-6106BB78B826}"/>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20" y="10"/>
            <a:ext cx="9143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3" name="Text Placeholder 2">
            <a:extLst>
              <a:ext uri="{FF2B5EF4-FFF2-40B4-BE49-F238E27FC236}">
                <a16:creationId xmlns:a16="http://schemas.microsoft.com/office/drawing/2014/main" id="{A19E33DE-F9CD-9E48-A1C8-80A420BF678E}"/>
              </a:ext>
            </a:extLst>
          </p:cNvPr>
          <p:cNvSpPr>
            <a:spLocks noGrp="1"/>
          </p:cNvSpPr>
          <p:nvPr>
            <p:ph type="body" sz="quarter" idx="10"/>
          </p:nvPr>
        </p:nvSpPr>
        <p:spPr>
          <a:xfrm>
            <a:off x="2828925" y="3752850"/>
            <a:ext cx="5953121" cy="2452687"/>
          </a:xfrm>
        </p:spPr>
        <p:txBody>
          <a:bodyPr vert="horz" lIns="91440" tIns="45720" rIns="91440" bIns="45720" rtlCol="0" anchor="ctr">
            <a:normAutofit/>
          </a:bodyPr>
          <a:lstStyle/>
          <a:p>
            <a:pPr indent="-228600" defTabSz="914400"/>
            <a:r>
              <a:rPr lang="en-US" sz="2500" dirty="0">
                <a:latin typeface="+mn-lt"/>
                <a:cs typeface="+mn-cs"/>
              </a:rPr>
              <a:t>How did you get on?</a:t>
            </a:r>
          </a:p>
          <a:p>
            <a:pPr indent="-228600" defTabSz="914400"/>
            <a:r>
              <a:rPr lang="en-US" sz="2500" dirty="0">
                <a:latin typeface="+mn-lt"/>
                <a:cs typeface="+mn-cs"/>
              </a:rPr>
              <a:t>Did any of the answers surprise you?</a:t>
            </a:r>
          </a:p>
        </p:txBody>
      </p:sp>
      <p:pic>
        <p:nvPicPr>
          <p:cNvPr id="6" name="Picture 5">
            <a:extLst>
              <a:ext uri="{FF2B5EF4-FFF2-40B4-BE49-F238E27FC236}">
                <a16:creationId xmlns:a16="http://schemas.microsoft.com/office/drawing/2014/main" id="{063C5ED4-B923-D847-9E70-2A3647D0451D}"/>
              </a:ext>
            </a:extLst>
          </p:cNvPr>
          <p:cNvPicPr>
            <a:picLocks noChangeAspect="1"/>
          </p:cNvPicPr>
          <p:nvPr/>
        </p:nvPicPr>
        <p:blipFill rotWithShape="1">
          <a:blip r:embed="rId3" cstate="email">
            <a:extLst>
              <a:ext uri="{BEBA8EAE-BF5A-486C-A8C5-ECC9F3942E4B}">
                <a14:imgProps xmlns:a14="http://schemas.microsoft.com/office/drawing/2010/main">
                  <a14:imgLayer r:embed="rId4">
                    <a14:imgEffect>
                      <a14:backgroundRemoval t="7018" b="89474" l="9524" r="99524">
                        <a14:foregroundMark x1="24762" y1="40351" x2="48095" y2="35088"/>
                        <a14:foregroundMark x1="48095" y1="35088" x2="72381" y2="47368"/>
                        <a14:foregroundMark x1="72381" y1="47368" x2="90952" y2="43860"/>
                        <a14:foregroundMark x1="90952" y1="43860" x2="73333" y2="63158"/>
                        <a14:foregroundMark x1="73333" y1="63158" x2="34286" y2="38596"/>
                        <a14:foregroundMark x1="34286" y1="38596" x2="53333" y2="26316"/>
                        <a14:foregroundMark x1="53333" y1="26316" x2="90476" y2="28070"/>
                        <a14:foregroundMark x1="90476" y1="28070" x2="89524" y2="47368"/>
                        <a14:foregroundMark x1="80000" y1="7018" x2="99048" y2="15789"/>
                        <a14:foregroundMark x1="99048" y1="15789" x2="96190" y2="82456"/>
                        <a14:foregroundMark x1="96190" y1="82456" x2="94286" y2="17544"/>
                        <a14:foregroundMark x1="72857" y1="12281" x2="31429" y2="21053"/>
                        <a14:foregroundMark x1="31429" y1="21053" x2="40476" y2="78947"/>
                        <a14:foregroundMark x1="40476" y1="78947" x2="61905" y2="82456"/>
                        <a14:foregroundMark x1="61905" y1="82456" x2="77143" y2="80702"/>
                        <a14:foregroundMark x1="18095" y1="17544" x2="30000" y2="78947"/>
                        <a14:foregroundMark x1="99524" y1="12281" x2="99524" y2="12281"/>
                        <a14:foregroundMark x1="31429" y1="92982" x2="53333" y2="96491"/>
                        <a14:foregroundMark x1="53333" y1="96491" x2="73810" y2="87719"/>
                        <a14:foregroundMark x1="73810" y1="87719" x2="97619" y2="89474"/>
                        <a14:foregroundMark x1="97619" y1="89474" x2="33333" y2="78947"/>
                      </a14:backgroundRemoval>
                    </a14:imgEffect>
                  </a14:imgLayer>
                </a14:imgProps>
              </a:ext>
              <a:ext uri="{28A0092B-C50C-407E-A947-70E740481C1C}">
                <a14:useLocalDpi xmlns:a14="http://schemas.microsoft.com/office/drawing/2010/main"/>
              </a:ext>
            </a:extLst>
          </a:blip>
          <a:srcRect/>
          <a:stretch/>
        </p:blipFill>
        <p:spPr>
          <a:xfrm>
            <a:off x="6768548" y="523881"/>
            <a:ext cx="2375452" cy="646330"/>
          </a:xfrm>
          <a:prstGeom prst="rect">
            <a:avLst/>
          </a:prstGeom>
        </p:spPr>
      </p:pic>
    </p:spTree>
    <p:extLst>
      <p:ext uri="{BB962C8B-B14F-4D97-AF65-F5344CB8AC3E}">
        <p14:creationId xmlns:p14="http://schemas.microsoft.com/office/powerpoint/2010/main" val="14677105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8FC9BE17-9A7B-462D-AE50-3D87773873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descr="A picture containing indoor, person, man, mirror&#10;&#10;Description automatically generated">
            <a:extLst>
              <a:ext uri="{FF2B5EF4-FFF2-40B4-BE49-F238E27FC236}">
                <a16:creationId xmlns:a16="http://schemas.microsoft.com/office/drawing/2014/main" id="{D5665E23-6977-7648-8C57-5EAD43A1F6A9}"/>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b="-1"/>
          <a:stretch/>
        </p:blipFill>
        <p:spPr>
          <a:xfrm>
            <a:off x="2642616" y="10"/>
            <a:ext cx="6501384" cy="6857990"/>
          </a:xfrm>
          <a:prstGeom prst="rect">
            <a:avLst/>
          </a:prstGeom>
        </p:spPr>
      </p:pic>
      <p:sp>
        <p:nvSpPr>
          <p:cNvPr id="15" name="Rectangle 14">
            <a:extLst>
              <a:ext uri="{FF2B5EF4-FFF2-40B4-BE49-F238E27FC236}">
                <a16:creationId xmlns:a16="http://schemas.microsoft.com/office/drawing/2014/main" id="{3EBE8569-6AEC-4B8C-8D53-2DE337CDBA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17451" cy="6858000"/>
          </a:xfrm>
          <a:prstGeom prst="rect">
            <a:avLst/>
          </a:prstGeom>
          <a:gradFill>
            <a:gsLst>
              <a:gs pos="58000">
                <a:schemeClr val="bg1"/>
              </a:gs>
              <a:gs pos="35000">
                <a:schemeClr val="bg1">
                  <a:alpha val="78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itle 2">
            <a:extLst>
              <a:ext uri="{FF2B5EF4-FFF2-40B4-BE49-F238E27FC236}">
                <a16:creationId xmlns:a16="http://schemas.microsoft.com/office/drawing/2014/main" id="{0DA6E2FF-B7B3-A942-9834-856FA4445981}"/>
              </a:ext>
            </a:extLst>
          </p:cNvPr>
          <p:cNvSpPr>
            <a:spLocks noGrp="1"/>
          </p:cNvSpPr>
          <p:nvPr>
            <p:ph type="title"/>
          </p:nvPr>
        </p:nvSpPr>
        <p:spPr>
          <a:xfrm>
            <a:off x="114196" y="512382"/>
            <a:ext cx="4977568" cy="1124712"/>
          </a:xfrm>
        </p:spPr>
        <p:txBody>
          <a:bodyPr vert="horz" lIns="91440" tIns="45720" rIns="91440" bIns="45720" rtlCol="0" anchor="b">
            <a:normAutofit/>
          </a:bodyPr>
          <a:lstStyle/>
          <a:p>
            <a:pPr defTabSz="914400"/>
            <a:r>
              <a:rPr lang="en-US" sz="3200" dirty="0">
                <a:solidFill>
                  <a:schemeClr val="tx2"/>
                </a:solidFill>
                <a:latin typeface="+mj-lt"/>
                <a:cs typeface="+mj-cs"/>
              </a:rPr>
              <a:t>The History of the Menu</a:t>
            </a:r>
          </a:p>
        </p:txBody>
      </p:sp>
      <p:sp>
        <p:nvSpPr>
          <p:cNvPr id="17" name="Rectangle 16">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87775" y="674370"/>
            <a:ext cx="73152" cy="41148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panose="020F0502020204030204"/>
            </a:endParaRPr>
          </a:p>
        </p:txBody>
      </p:sp>
      <p:sp>
        <p:nvSpPr>
          <p:cNvPr id="19" name="Rectangle 18">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1183" y="2443480"/>
            <a:ext cx="2475738" cy="9144"/>
          </a:xfrm>
          <a:prstGeom prst="rect">
            <a:avLst/>
          </a:prstGeom>
          <a:solidFill>
            <a:srgbClr val="D5D5D5"/>
          </a:solidFill>
          <a:ln w="3175">
            <a:solidFill>
              <a:srgbClr val="D5D5D5"/>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Text Placeholder 3">
            <a:extLst>
              <a:ext uri="{FF2B5EF4-FFF2-40B4-BE49-F238E27FC236}">
                <a16:creationId xmlns:a16="http://schemas.microsoft.com/office/drawing/2014/main" id="{91714B2A-0905-634B-92E5-580B597BBC05}"/>
              </a:ext>
            </a:extLst>
          </p:cNvPr>
          <p:cNvSpPr>
            <a:spLocks noGrp="1"/>
          </p:cNvSpPr>
          <p:nvPr>
            <p:ph type="body" sz="quarter" idx="10"/>
          </p:nvPr>
        </p:nvSpPr>
        <p:spPr>
          <a:xfrm>
            <a:off x="0" y="2529459"/>
            <a:ext cx="5366657" cy="2669954"/>
          </a:xfrm>
        </p:spPr>
        <p:txBody>
          <a:bodyPr vert="horz" lIns="91440" tIns="45720" rIns="91440" bIns="45720" rtlCol="0" anchor="t">
            <a:normAutofit/>
          </a:bodyPr>
          <a:lstStyle/>
          <a:p>
            <a:pPr indent="-228600" defTabSz="914400"/>
            <a:r>
              <a:rPr lang="en-US" dirty="0">
                <a:latin typeface="+mn-lt"/>
                <a:cs typeface="+mn-cs"/>
              </a:rPr>
              <a:t>Menu relates to the Latin word </a:t>
            </a:r>
            <a:r>
              <a:rPr lang="en-US" i="1" dirty="0" err="1">
                <a:latin typeface="+mn-lt"/>
                <a:cs typeface="+mn-cs"/>
              </a:rPr>
              <a:t>minutus</a:t>
            </a:r>
            <a:r>
              <a:rPr lang="en-US" dirty="0">
                <a:latin typeface="+mn-lt"/>
                <a:cs typeface="+mn-cs"/>
              </a:rPr>
              <a:t> meaning a detailed list</a:t>
            </a:r>
          </a:p>
          <a:p>
            <a:pPr marL="0" indent="-228600" defTabSz="914400"/>
            <a:endParaRPr lang="en-US" dirty="0">
              <a:latin typeface="+mn-lt"/>
              <a:cs typeface="+mn-cs"/>
            </a:endParaRPr>
          </a:p>
          <a:p>
            <a:pPr indent="-228600" defTabSz="914400"/>
            <a:r>
              <a:rPr lang="en-US" dirty="0">
                <a:latin typeface="+mn-lt"/>
                <a:cs typeface="+mn-cs"/>
              </a:rPr>
              <a:t>Table d'hôte = "table of the host” menu</a:t>
            </a:r>
          </a:p>
          <a:p>
            <a:pPr lvl="1" indent="-228600" defTabSz="914400"/>
            <a:r>
              <a:rPr lang="en-US" sz="2100" dirty="0">
                <a:latin typeface="+mn-lt"/>
                <a:cs typeface="+mn-cs"/>
              </a:rPr>
              <a:t>Multi-course meals with only a few choices are charged at a fixed price</a:t>
            </a:r>
          </a:p>
          <a:p>
            <a:pPr marL="342900" lvl="1" indent="-228600" defTabSz="914400"/>
            <a:endParaRPr lang="en-US" sz="1500" dirty="0">
              <a:latin typeface="+mn-lt"/>
              <a:cs typeface="+mn-cs"/>
            </a:endParaRPr>
          </a:p>
        </p:txBody>
      </p:sp>
      <p:sp>
        <p:nvSpPr>
          <p:cNvPr id="5" name="Rectangle 4">
            <a:extLst>
              <a:ext uri="{FF2B5EF4-FFF2-40B4-BE49-F238E27FC236}">
                <a16:creationId xmlns:a16="http://schemas.microsoft.com/office/drawing/2014/main" id="{D0E8465A-B3EA-104C-B6EA-F5749C5B2758}"/>
              </a:ext>
            </a:extLst>
          </p:cNvPr>
          <p:cNvSpPr/>
          <p:nvPr/>
        </p:nvSpPr>
        <p:spPr>
          <a:xfrm>
            <a:off x="0" y="6581001"/>
            <a:ext cx="4056185" cy="276999"/>
          </a:xfrm>
          <a:prstGeom prst="rect">
            <a:avLst/>
          </a:prstGeom>
        </p:spPr>
        <p:txBody>
          <a:bodyPr wrap="square">
            <a:spAutoFit/>
          </a:bodyPr>
          <a:lstStyle/>
          <a:p>
            <a:pPr lvl="0">
              <a:spcAft>
                <a:spcPts val="600"/>
              </a:spcAft>
              <a:defRPr/>
            </a:pPr>
            <a:r>
              <a:rPr kumimoji="0" lang="en-US" sz="1200" b="0" i="0" u="none" strike="noStrike" kern="1200" cap="none" spc="0" normalizeH="0" baseline="0" noProof="0">
                <a:ln>
                  <a:noFill/>
                </a:ln>
                <a:solidFill>
                  <a:prstClr val="black"/>
                </a:solidFill>
                <a:effectLst/>
                <a:uLnTx/>
                <a:uFillTx/>
                <a:latin typeface="Arial"/>
                <a:ea typeface="+mn-ea"/>
                <a:cs typeface="+mn-cs"/>
              </a:rPr>
              <a:t>(</a:t>
            </a:r>
            <a:r>
              <a:rPr lang="en-AU" sz="1200"/>
              <a:t>Ford, Hunter, Tinton &amp; </a:t>
            </a:r>
            <a:r>
              <a:rPr lang="en-AU" sz="1200" err="1"/>
              <a:t>Rippington</a:t>
            </a:r>
            <a:r>
              <a:rPr kumimoji="0" lang="en-US" sz="1200" b="0" i="0" u="none" strike="noStrike" kern="1200" cap="none" spc="0" normalizeH="0" baseline="0" noProof="0">
                <a:ln>
                  <a:noFill/>
                </a:ln>
                <a:solidFill>
                  <a:prstClr val="black"/>
                </a:solidFill>
                <a:effectLst/>
                <a:uLnTx/>
                <a:uFillTx/>
                <a:latin typeface="Arial"/>
                <a:ea typeface="+mn-ea"/>
                <a:cs typeface="+mn-cs"/>
              </a:rPr>
              <a:t>, 2015, page </a:t>
            </a:r>
            <a:r>
              <a:rPr lang="en-US" sz="1200">
                <a:solidFill>
                  <a:prstClr val="black"/>
                </a:solidFill>
                <a:latin typeface="Arial"/>
              </a:rPr>
              <a:t>284</a:t>
            </a:r>
            <a:r>
              <a:rPr kumimoji="0" lang="en-US" sz="1200" b="0" i="0" u="none" strike="noStrike" kern="1200" cap="none" spc="0" normalizeH="0" baseline="0" noProof="0">
                <a:ln>
                  <a:noFill/>
                </a:ln>
                <a:solidFill>
                  <a:prstClr val="black"/>
                </a:solidFill>
                <a:effectLst/>
                <a:uLnTx/>
                <a:uFillTx/>
                <a:latin typeface="Arial"/>
                <a:ea typeface="+mn-ea"/>
                <a:cs typeface="+mn-cs"/>
              </a:rPr>
              <a:t>) </a:t>
            </a:r>
            <a:endParaRPr kumimoji="0" lang="en-AU" sz="1200" b="0" i="0" u="none" strike="noStrike" kern="1200" cap="none" spc="0" normalizeH="0" baseline="0" noProof="0">
              <a:ln>
                <a:noFill/>
              </a:ln>
              <a:solidFill>
                <a:prstClr val="black"/>
              </a:solidFill>
              <a:effectLst/>
              <a:uLnTx/>
              <a:uFillTx/>
              <a:latin typeface="Arial"/>
              <a:ea typeface="+mn-ea"/>
              <a:cs typeface="+mn-cs"/>
            </a:endParaRPr>
          </a:p>
        </p:txBody>
      </p:sp>
      <p:sp>
        <p:nvSpPr>
          <p:cNvPr id="8" name="Rectangle 7">
            <a:extLst>
              <a:ext uri="{FF2B5EF4-FFF2-40B4-BE49-F238E27FC236}">
                <a16:creationId xmlns:a16="http://schemas.microsoft.com/office/drawing/2014/main" id="{B88B7B4C-4E2A-5144-B597-F61146238E80}"/>
              </a:ext>
            </a:extLst>
          </p:cNvPr>
          <p:cNvSpPr/>
          <p:nvPr/>
        </p:nvSpPr>
        <p:spPr>
          <a:xfrm>
            <a:off x="0" y="5049586"/>
            <a:ext cx="5366657" cy="964880"/>
          </a:xfrm>
          <a:prstGeom prst="rect">
            <a:avLst/>
          </a:prstGeom>
        </p:spPr>
        <p:txBody>
          <a:bodyPr wrap="square">
            <a:spAutoFit/>
          </a:bodyPr>
          <a:lstStyle/>
          <a:p>
            <a:pPr marL="171450" lvl="0" indent="-171450" defTabSz="685800">
              <a:lnSpc>
                <a:spcPct val="90000"/>
              </a:lnSpc>
              <a:spcBef>
                <a:spcPts val="750"/>
              </a:spcBef>
              <a:buFont typeface="Arial" panose="020B0604020202020204" pitchFamily="34" charset="0"/>
              <a:buChar char="•"/>
            </a:pPr>
            <a:r>
              <a:rPr lang="en-AU" sz="2100" dirty="0">
                <a:solidFill>
                  <a:prstClr val="black"/>
                </a:solidFill>
                <a:latin typeface="Arial" panose="020B0604020202020204" pitchFamily="34" charset="0"/>
                <a:cs typeface="Arial" panose="020B0604020202020204" pitchFamily="34" charset="0"/>
              </a:rPr>
              <a:t>French Revolution in 1789 transformed restaurants and the evolution of food service</a:t>
            </a:r>
          </a:p>
        </p:txBody>
      </p:sp>
      <p:pic>
        <p:nvPicPr>
          <p:cNvPr id="14" name="Picture 13">
            <a:extLst>
              <a:ext uri="{FF2B5EF4-FFF2-40B4-BE49-F238E27FC236}">
                <a16:creationId xmlns:a16="http://schemas.microsoft.com/office/drawing/2014/main" id="{B459A846-BDED-5648-A07B-B9B006583EE5}"/>
              </a:ext>
            </a:extLst>
          </p:cNvPr>
          <p:cNvPicPr>
            <a:picLocks noChangeAspect="1"/>
          </p:cNvPicPr>
          <p:nvPr/>
        </p:nvPicPr>
        <p:blipFill rotWithShape="1">
          <a:blip r:embed="rId3" cstate="email">
            <a:extLst>
              <a:ext uri="{BEBA8EAE-BF5A-486C-A8C5-ECC9F3942E4B}">
                <a14:imgProps xmlns:a14="http://schemas.microsoft.com/office/drawing/2010/main">
                  <a14:imgLayer r:embed="rId4">
                    <a14:imgEffect>
                      <a14:backgroundRemoval t="7018" b="89474" l="9524" r="99524">
                        <a14:foregroundMark x1="24762" y1="40351" x2="48095" y2="35088"/>
                        <a14:foregroundMark x1="48095" y1="35088" x2="72381" y2="47368"/>
                        <a14:foregroundMark x1="72381" y1="47368" x2="90952" y2="43860"/>
                        <a14:foregroundMark x1="90952" y1="43860" x2="73333" y2="63158"/>
                        <a14:foregroundMark x1="73333" y1="63158" x2="34286" y2="38596"/>
                        <a14:foregroundMark x1="34286" y1="38596" x2="53333" y2="26316"/>
                        <a14:foregroundMark x1="53333" y1="26316" x2="90476" y2="28070"/>
                        <a14:foregroundMark x1="90476" y1="28070" x2="89524" y2="47368"/>
                        <a14:foregroundMark x1="80000" y1="7018" x2="99048" y2="15789"/>
                        <a14:foregroundMark x1="99048" y1="15789" x2="96190" y2="82456"/>
                        <a14:foregroundMark x1="96190" y1="82456" x2="94286" y2="17544"/>
                        <a14:foregroundMark x1="72857" y1="12281" x2="31429" y2="21053"/>
                        <a14:foregroundMark x1="31429" y1="21053" x2="40476" y2="78947"/>
                        <a14:foregroundMark x1="40476" y1="78947" x2="61905" y2="82456"/>
                        <a14:foregroundMark x1="61905" y1="82456" x2="77143" y2="80702"/>
                        <a14:foregroundMark x1="18095" y1="17544" x2="30000" y2="78947"/>
                        <a14:foregroundMark x1="99524" y1="12281" x2="99524" y2="12281"/>
                        <a14:foregroundMark x1="31429" y1="92982" x2="53333" y2="96491"/>
                        <a14:foregroundMark x1="53333" y1="96491" x2="73810" y2="87719"/>
                        <a14:foregroundMark x1="73810" y1="87719" x2="97619" y2="89474"/>
                        <a14:foregroundMark x1="97619" y1="89474" x2="33333" y2="78947"/>
                      </a14:backgroundRemoval>
                    </a14:imgEffect>
                  </a14:imgLayer>
                </a14:imgProps>
              </a:ext>
              <a:ext uri="{28A0092B-C50C-407E-A947-70E740481C1C}">
                <a14:useLocalDpi xmlns:a14="http://schemas.microsoft.com/office/drawing/2010/main"/>
              </a:ext>
            </a:extLst>
          </a:blip>
          <a:srcRect/>
          <a:stretch/>
        </p:blipFill>
        <p:spPr>
          <a:xfrm>
            <a:off x="6768548" y="523881"/>
            <a:ext cx="2375452" cy="646330"/>
          </a:xfrm>
          <a:prstGeom prst="rect">
            <a:avLst/>
          </a:prstGeom>
        </p:spPr>
      </p:pic>
    </p:spTree>
    <p:extLst>
      <p:ext uri="{BB962C8B-B14F-4D97-AF65-F5344CB8AC3E}">
        <p14:creationId xmlns:p14="http://schemas.microsoft.com/office/powerpoint/2010/main" val="29877242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xEl>
                                              <p:pRg st="2" end="2"/>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C80673-5E3B-BF4E-867B-94A61CD7BC0B}"/>
              </a:ext>
            </a:extLst>
          </p:cNvPr>
          <p:cNvSpPr>
            <a:spLocks noGrp="1"/>
          </p:cNvSpPr>
          <p:nvPr>
            <p:ph type="title"/>
          </p:nvPr>
        </p:nvSpPr>
        <p:spPr>
          <a:xfrm>
            <a:off x="3706776" y="828954"/>
            <a:ext cx="4939868" cy="1286160"/>
          </a:xfrm>
        </p:spPr>
        <p:txBody>
          <a:bodyPr vert="horz" lIns="91440" tIns="45720" rIns="91440" bIns="45720" rtlCol="0" anchor="b">
            <a:normAutofit/>
          </a:bodyPr>
          <a:lstStyle/>
          <a:p>
            <a:pPr defTabSz="914400"/>
            <a:r>
              <a:rPr lang="en-US" sz="4100" dirty="0">
                <a:solidFill>
                  <a:schemeClr val="tx2"/>
                </a:solidFill>
                <a:latin typeface="+mj-lt"/>
                <a:cs typeface="+mj-cs"/>
              </a:rPr>
              <a:t>The Importance of a Menu</a:t>
            </a:r>
          </a:p>
        </p:txBody>
      </p:sp>
      <p:sp>
        <p:nvSpPr>
          <p:cNvPr id="3" name="Text Placeholder 2">
            <a:extLst>
              <a:ext uri="{FF2B5EF4-FFF2-40B4-BE49-F238E27FC236}">
                <a16:creationId xmlns:a16="http://schemas.microsoft.com/office/drawing/2014/main" id="{058DAD0C-33AA-1D49-BD14-C7CA63C611AA}"/>
              </a:ext>
            </a:extLst>
          </p:cNvPr>
          <p:cNvSpPr>
            <a:spLocks noGrp="1"/>
          </p:cNvSpPr>
          <p:nvPr>
            <p:ph type="body" sz="quarter" idx="10"/>
          </p:nvPr>
        </p:nvSpPr>
        <p:spPr>
          <a:xfrm>
            <a:off x="3810700" y="2248681"/>
            <a:ext cx="5290973" cy="4742883"/>
          </a:xfrm>
        </p:spPr>
        <p:txBody>
          <a:bodyPr vert="horz" lIns="91440" tIns="45720" rIns="91440" bIns="45720" rtlCol="0">
            <a:noAutofit/>
          </a:bodyPr>
          <a:lstStyle/>
          <a:p>
            <a:pPr indent="-228600" defTabSz="914400"/>
            <a:r>
              <a:rPr lang="en-US" sz="2200" dirty="0">
                <a:latin typeface="+mn-lt"/>
                <a:cs typeface="+mn-cs"/>
              </a:rPr>
              <a:t>A menu projects your brand out to the market you want to attract and solidifies it in consumers’ minds- It’s your personality and who you are</a:t>
            </a:r>
          </a:p>
          <a:p>
            <a:pPr indent="-228600" defTabSz="914400"/>
            <a:r>
              <a:rPr lang="en-US" sz="2200" dirty="0">
                <a:latin typeface="+mn-lt"/>
                <a:cs typeface="+mn-cs"/>
              </a:rPr>
              <a:t>The layout of the menu reflects your restaurant personality- share plates, tapas, banquet, sides etc.</a:t>
            </a:r>
          </a:p>
          <a:p>
            <a:pPr indent="-228600" defTabSz="914400"/>
            <a:r>
              <a:rPr lang="en-US" sz="2200" dirty="0">
                <a:latin typeface="+mn-lt"/>
                <a:cs typeface="+mn-cs"/>
              </a:rPr>
              <a:t>Food is not typically the number one driver of return visits — overall experience and rewards of choice are.</a:t>
            </a:r>
          </a:p>
          <a:p>
            <a:pPr indent="-228600" defTabSz="914400"/>
            <a:r>
              <a:rPr lang="en-US" sz="2200" dirty="0">
                <a:latin typeface="+mn-lt"/>
                <a:cs typeface="+mn-cs"/>
              </a:rPr>
              <a:t>Have you ever returned to a restaurant even if the food wasn’t mind blowing? Why?</a:t>
            </a:r>
          </a:p>
        </p:txBody>
      </p:sp>
      <p:pic>
        <p:nvPicPr>
          <p:cNvPr id="7" name="Picture 6" descr="A person sitting at a table&#10;&#10;Description automatically generated">
            <a:extLst>
              <a:ext uri="{FF2B5EF4-FFF2-40B4-BE49-F238E27FC236}">
                <a16:creationId xmlns:a16="http://schemas.microsoft.com/office/drawing/2014/main" id="{A272D4E2-C294-DE4A-9128-119C73D0D694}"/>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20" y="10"/>
            <a:ext cx="3476673" cy="6857990"/>
          </a:xfrm>
          <a:prstGeom prst="rect">
            <a:avLst/>
          </a:prstGeom>
          <a:effectLst/>
        </p:spPr>
      </p:pic>
      <p:cxnSp>
        <p:nvCxnSpPr>
          <p:cNvPr id="13" name="Straight Connector 12">
            <a:extLst>
              <a:ext uri="{FF2B5EF4-FFF2-40B4-BE49-F238E27FC236}">
                <a16:creationId xmlns:a16="http://schemas.microsoft.com/office/drawing/2014/main" id="{A7F400EE-A8A5-48AF-B4D6-291B52C6F0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810700" y="2115117"/>
            <a:ext cx="4732020" cy="0"/>
          </a:xfrm>
          <a:prstGeom prst="line">
            <a:avLst/>
          </a:prstGeom>
          <a:ln w="19050">
            <a:solidFill>
              <a:srgbClr val="D89429"/>
            </a:solidFill>
          </a:ln>
        </p:spPr>
        <p:style>
          <a:lnRef idx="1">
            <a:schemeClr val="accent1"/>
          </a:lnRef>
          <a:fillRef idx="0">
            <a:schemeClr val="accent1"/>
          </a:fillRef>
          <a:effectRef idx="0">
            <a:schemeClr val="accent1"/>
          </a:effectRef>
          <a:fontRef idx="minor">
            <a:schemeClr val="tx1"/>
          </a:fontRef>
        </p:style>
      </p:cxnSp>
      <p:sp>
        <p:nvSpPr>
          <p:cNvPr id="8" name="Rectangle 7">
            <a:extLst>
              <a:ext uri="{FF2B5EF4-FFF2-40B4-BE49-F238E27FC236}">
                <a16:creationId xmlns:a16="http://schemas.microsoft.com/office/drawing/2014/main" id="{A459EC8E-2766-BC40-86F7-77EA55EBE5BC}"/>
              </a:ext>
            </a:extLst>
          </p:cNvPr>
          <p:cNvSpPr/>
          <p:nvPr/>
        </p:nvSpPr>
        <p:spPr>
          <a:xfrm>
            <a:off x="7222115" y="6581001"/>
            <a:ext cx="4056185" cy="276999"/>
          </a:xfrm>
          <a:prstGeom prst="rect">
            <a:avLst/>
          </a:prstGeom>
        </p:spPr>
        <p:txBody>
          <a:bodyPr wrap="square">
            <a:spAutoFit/>
          </a:bodyPr>
          <a:lstStyle/>
          <a:p>
            <a:pPr lvl="0">
              <a:spcAft>
                <a:spcPts val="600"/>
              </a:spcAft>
              <a:defRPr/>
            </a:pPr>
            <a:r>
              <a:rPr kumimoji="0" lang="en-US" sz="1200" b="0" i="0" u="none" strike="noStrike" kern="1200" cap="none" spc="0" normalizeH="0" baseline="0" noProof="0">
                <a:ln>
                  <a:noFill/>
                </a:ln>
                <a:solidFill>
                  <a:prstClr val="black"/>
                </a:solidFill>
                <a:effectLst/>
                <a:uLnTx/>
                <a:uFillTx/>
                <a:latin typeface="Arial"/>
                <a:ea typeface="+mn-ea"/>
                <a:cs typeface="+mn-cs"/>
              </a:rPr>
              <a:t>(</a:t>
            </a:r>
            <a:r>
              <a:rPr lang="en-AU" sz="1200"/>
              <a:t>Rewards Network</a:t>
            </a:r>
            <a:r>
              <a:rPr kumimoji="0" lang="en-US" sz="1200" b="0" i="0" u="none" strike="noStrike" kern="1200" cap="none" spc="0" normalizeH="0" baseline="0" noProof="0">
                <a:ln>
                  <a:noFill/>
                </a:ln>
                <a:solidFill>
                  <a:prstClr val="black"/>
                </a:solidFill>
                <a:effectLst/>
                <a:uLnTx/>
                <a:uFillTx/>
                <a:latin typeface="Arial"/>
                <a:ea typeface="+mn-ea"/>
                <a:cs typeface="+mn-cs"/>
              </a:rPr>
              <a:t>, 2019) </a:t>
            </a:r>
            <a:endParaRPr kumimoji="0" lang="en-AU" sz="1200" b="0" i="0" u="none" strike="noStrike" kern="1200" cap="none" spc="0" normalizeH="0" baseline="0" noProof="0">
              <a:ln>
                <a:noFill/>
              </a:ln>
              <a:solidFill>
                <a:prstClr val="black"/>
              </a:solidFill>
              <a:effectLst/>
              <a:uLnTx/>
              <a:uFillTx/>
              <a:latin typeface="Arial"/>
              <a:ea typeface="+mn-ea"/>
              <a:cs typeface="+mn-cs"/>
            </a:endParaRPr>
          </a:p>
        </p:txBody>
      </p:sp>
    </p:spTree>
    <p:extLst>
      <p:ext uri="{BB962C8B-B14F-4D97-AF65-F5344CB8AC3E}">
        <p14:creationId xmlns:p14="http://schemas.microsoft.com/office/powerpoint/2010/main" val="35615334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9228552E-C8B1-4A80-8448-0787CE0FC7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picture containing curtain, furniture, red, large&#10;&#10;Description automatically generated">
            <a:extLst>
              <a:ext uri="{FF2B5EF4-FFF2-40B4-BE49-F238E27FC236}">
                <a16:creationId xmlns:a16="http://schemas.microsoft.com/office/drawing/2014/main" id="{4D3647E9-50DE-E948-A5AF-DE24BA7C6B26}"/>
              </a:ext>
            </a:extLst>
          </p:cNvPr>
          <p:cNvPicPr>
            <a:picLocks noChangeAspect="1"/>
          </p:cNvPicPr>
          <p:nvPr/>
        </p:nvPicPr>
        <p:blipFill rotWithShape="1">
          <a:blip r:embed="rId2" cstate="email">
            <a:alphaModFix amt="85000"/>
            <a:extLst>
              <a:ext uri="{28A0092B-C50C-407E-A947-70E740481C1C}">
                <a14:useLocalDpi xmlns:a14="http://schemas.microsoft.com/office/drawing/2010/main"/>
              </a:ext>
            </a:extLst>
          </a:blip>
          <a:srcRect/>
          <a:stretch/>
        </p:blipFill>
        <p:spPr>
          <a:xfrm>
            <a:off x="20" y="10"/>
            <a:ext cx="9143980" cy="6857990"/>
          </a:xfrm>
          <a:prstGeom prst="rect">
            <a:avLst/>
          </a:prstGeom>
        </p:spPr>
      </p:pic>
      <p:sp>
        <p:nvSpPr>
          <p:cNvPr id="3" name="Text Placeholder 2">
            <a:extLst>
              <a:ext uri="{FF2B5EF4-FFF2-40B4-BE49-F238E27FC236}">
                <a16:creationId xmlns:a16="http://schemas.microsoft.com/office/drawing/2014/main" id="{5D6396F8-EF17-C841-8CBF-5A6A9C37E564}"/>
              </a:ext>
            </a:extLst>
          </p:cNvPr>
          <p:cNvSpPr>
            <a:spLocks noGrp="1"/>
          </p:cNvSpPr>
          <p:nvPr>
            <p:ph type="body" sz="quarter" idx="10"/>
          </p:nvPr>
        </p:nvSpPr>
        <p:spPr>
          <a:xfrm>
            <a:off x="1008184" y="850067"/>
            <a:ext cx="7514493" cy="4120517"/>
          </a:xfrm>
          <a:solidFill>
            <a:schemeClr val="tx1">
              <a:lumMod val="85000"/>
              <a:alpha val="12000"/>
            </a:schemeClr>
          </a:solidFill>
        </p:spPr>
        <p:txBody>
          <a:bodyPr vert="horz" lIns="91440" tIns="45720" rIns="91440" bIns="45720" rtlCol="0">
            <a:normAutofit lnSpcReduction="10000"/>
          </a:bodyPr>
          <a:lstStyle/>
          <a:p>
            <a:pPr marL="0" indent="0" algn="ctr" defTabSz="914400">
              <a:buNone/>
            </a:pPr>
            <a:r>
              <a:rPr lang="en-US" sz="4000" i="1">
                <a:solidFill>
                  <a:srgbClr val="FFFFFF"/>
                </a:solidFill>
                <a:latin typeface="+mn-lt"/>
                <a:cs typeface="+mn-cs"/>
              </a:rPr>
              <a:t>Using the analogy of restaurants to theatres, the menu is the program. </a:t>
            </a:r>
          </a:p>
          <a:p>
            <a:pPr marL="0" indent="0" algn="ctr" defTabSz="914400">
              <a:buNone/>
            </a:pPr>
            <a:endParaRPr lang="en-US" sz="4000" i="1">
              <a:solidFill>
                <a:srgbClr val="FFFFFF"/>
              </a:solidFill>
              <a:latin typeface="+mn-lt"/>
              <a:cs typeface="+mn-cs"/>
            </a:endParaRPr>
          </a:p>
          <a:p>
            <a:pPr marL="0" indent="0" algn="ctr" defTabSz="914400">
              <a:buNone/>
            </a:pPr>
            <a:r>
              <a:rPr lang="en-US" sz="4000" i="1">
                <a:solidFill>
                  <a:srgbClr val="FFFFFF"/>
                </a:solidFill>
                <a:latin typeface="+mn-lt"/>
                <a:cs typeface="+mn-cs"/>
              </a:rPr>
              <a:t>The cooks and front of house are the actors, and the decor is the stage set…</a:t>
            </a:r>
          </a:p>
        </p:txBody>
      </p:sp>
      <p:sp>
        <p:nvSpPr>
          <p:cNvPr id="6" name="TextBox 5">
            <a:extLst>
              <a:ext uri="{FF2B5EF4-FFF2-40B4-BE49-F238E27FC236}">
                <a16:creationId xmlns:a16="http://schemas.microsoft.com/office/drawing/2014/main" id="{2911A3AE-9CDC-7048-9D24-E1BC2FC5A336}"/>
              </a:ext>
            </a:extLst>
          </p:cNvPr>
          <p:cNvSpPr txBox="1"/>
          <p:nvPr/>
        </p:nvSpPr>
        <p:spPr>
          <a:xfrm>
            <a:off x="10210800" y="1910862"/>
            <a:ext cx="184731" cy="369332"/>
          </a:xfrm>
          <a:prstGeom prst="rect">
            <a:avLst/>
          </a:prstGeom>
          <a:solidFill>
            <a:schemeClr val="tx1">
              <a:lumMod val="85000"/>
              <a:alpha val="57000"/>
            </a:schemeClr>
          </a:solidFill>
        </p:spPr>
        <p:txBody>
          <a:bodyPr wrap="none" rtlCol="0">
            <a:spAutoFit/>
          </a:bodyPr>
          <a:lstStyle/>
          <a:p>
            <a:endParaRPr lang="en-AU"/>
          </a:p>
        </p:txBody>
      </p:sp>
      <p:pic>
        <p:nvPicPr>
          <p:cNvPr id="8" name="Picture 7">
            <a:extLst>
              <a:ext uri="{FF2B5EF4-FFF2-40B4-BE49-F238E27FC236}">
                <a16:creationId xmlns:a16="http://schemas.microsoft.com/office/drawing/2014/main" id="{3C3A508B-89AD-7241-86F5-EA91939D795C}"/>
              </a:ext>
            </a:extLst>
          </p:cNvPr>
          <p:cNvPicPr>
            <a:picLocks noChangeAspect="1"/>
          </p:cNvPicPr>
          <p:nvPr/>
        </p:nvPicPr>
        <p:blipFill rotWithShape="1">
          <a:blip r:embed="rId3" cstate="email">
            <a:extLst>
              <a:ext uri="{BEBA8EAE-BF5A-486C-A8C5-ECC9F3942E4B}">
                <a14:imgProps xmlns:a14="http://schemas.microsoft.com/office/drawing/2010/main">
                  <a14:imgLayer r:embed="rId4">
                    <a14:imgEffect>
                      <a14:backgroundRemoval t="7018" b="89474" l="9524" r="99524">
                        <a14:foregroundMark x1="24762" y1="40351" x2="48095" y2="35088"/>
                        <a14:foregroundMark x1="48095" y1="35088" x2="72381" y2="47368"/>
                        <a14:foregroundMark x1="72381" y1="47368" x2="90952" y2="43860"/>
                        <a14:foregroundMark x1="90952" y1="43860" x2="73333" y2="63158"/>
                        <a14:foregroundMark x1="73333" y1="63158" x2="34286" y2="38596"/>
                        <a14:foregroundMark x1="34286" y1="38596" x2="53333" y2="26316"/>
                        <a14:foregroundMark x1="53333" y1="26316" x2="90476" y2="28070"/>
                        <a14:foregroundMark x1="90476" y1="28070" x2="89524" y2="47368"/>
                        <a14:foregroundMark x1="80000" y1="7018" x2="99048" y2="15789"/>
                        <a14:foregroundMark x1="99048" y1="15789" x2="96190" y2="82456"/>
                        <a14:foregroundMark x1="96190" y1="82456" x2="94286" y2="17544"/>
                        <a14:foregroundMark x1="72857" y1="12281" x2="31429" y2="21053"/>
                        <a14:foregroundMark x1="31429" y1="21053" x2="40476" y2="78947"/>
                        <a14:foregroundMark x1="40476" y1="78947" x2="61905" y2="82456"/>
                        <a14:foregroundMark x1="61905" y1="82456" x2="77143" y2="80702"/>
                        <a14:foregroundMark x1="18095" y1="17544" x2="30000" y2="78947"/>
                        <a14:foregroundMark x1="99524" y1="12281" x2="99524" y2="12281"/>
                        <a14:foregroundMark x1="31429" y1="92982" x2="53333" y2="96491"/>
                        <a14:foregroundMark x1="53333" y1="96491" x2="73810" y2="87719"/>
                        <a14:foregroundMark x1="73810" y1="87719" x2="97619" y2="89474"/>
                        <a14:foregroundMark x1="97619" y1="89474" x2="33333" y2="78947"/>
                      </a14:backgroundRemoval>
                    </a14:imgEffect>
                  </a14:imgLayer>
                </a14:imgProps>
              </a:ext>
              <a:ext uri="{28A0092B-C50C-407E-A947-70E740481C1C}">
                <a14:useLocalDpi xmlns:a14="http://schemas.microsoft.com/office/drawing/2010/main"/>
              </a:ext>
            </a:extLst>
          </a:blip>
          <a:srcRect/>
          <a:stretch/>
        </p:blipFill>
        <p:spPr>
          <a:xfrm>
            <a:off x="6768528" y="5705672"/>
            <a:ext cx="2375452" cy="646330"/>
          </a:xfrm>
          <a:prstGeom prst="rect">
            <a:avLst/>
          </a:prstGeom>
        </p:spPr>
      </p:pic>
    </p:spTree>
    <p:extLst>
      <p:ext uri="{BB962C8B-B14F-4D97-AF65-F5344CB8AC3E}">
        <p14:creationId xmlns:p14="http://schemas.microsoft.com/office/powerpoint/2010/main" val="4246639890"/>
      </p:ext>
    </p:extLst>
  </p:cSld>
  <p:clrMapOvr>
    <a:overrideClrMapping bg1="dk1" tx1="lt1" bg2="dk2" tx2="lt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F20390-BE26-0748-9A9E-7DF55306A49E}"/>
              </a:ext>
            </a:extLst>
          </p:cNvPr>
          <p:cNvSpPr>
            <a:spLocks noGrp="1"/>
          </p:cNvSpPr>
          <p:nvPr>
            <p:ph type="title"/>
          </p:nvPr>
        </p:nvSpPr>
        <p:spPr>
          <a:xfrm>
            <a:off x="3476694" y="0"/>
            <a:ext cx="4589278" cy="1607419"/>
          </a:xfrm>
        </p:spPr>
        <p:txBody>
          <a:bodyPr vert="horz" lIns="91440" tIns="45720" rIns="91440" bIns="45720" rtlCol="0" anchor="b">
            <a:normAutofit/>
          </a:bodyPr>
          <a:lstStyle/>
          <a:p>
            <a:pPr defTabSz="914400"/>
            <a:r>
              <a:rPr lang="en-US" altLang="en-US" sz="3200" dirty="0">
                <a:solidFill>
                  <a:schemeClr val="tx2"/>
                </a:solidFill>
                <a:latin typeface="+mj-lt"/>
                <a:cs typeface="+mj-cs"/>
              </a:rPr>
              <a:t>Considerations in Planning a Menu </a:t>
            </a:r>
            <a:br>
              <a:rPr lang="en-US" altLang="en-US" sz="2800" dirty="0">
                <a:latin typeface="+mj-lt"/>
                <a:cs typeface="+mj-cs"/>
              </a:rPr>
            </a:br>
            <a:endParaRPr lang="en-US" sz="2800" dirty="0">
              <a:latin typeface="+mj-lt"/>
              <a:cs typeface="+mj-cs"/>
            </a:endParaRPr>
          </a:p>
        </p:txBody>
      </p:sp>
      <p:sp>
        <p:nvSpPr>
          <p:cNvPr id="3" name="Text Placeholder 2">
            <a:extLst>
              <a:ext uri="{FF2B5EF4-FFF2-40B4-BE49-F238E27FC236}">
                <a16:creationId xmlns:a16="http://schemas.microsoft.com/office/drawing/2014/main" id="{0428BAD3-D314-E24A-B686-294756BCB476}"/>
              </a:ext>
            </a:extLst>
          </p:cNvPr>
          <p:cNvSpPr>
            <a:spLocks noGrp="1"/>
          </p:cNvSpPr>
          <p:nvPr>
            <p:ph type="body" sz="quarter" idx="10"/>
          </p:nvPr>
        </p:nvSpPr>
        <p:spPr>
          <a:xfrm>
            <a:off x="3476713" y="1703862"/>
            <a:ext cx="5667287" cy="5057695"/>
          </a:xfrm>
        </p:spPr>
        <p:txBody>
          <a:bodyPr vert="horz" lIns="91440" tIns="45720" rIns="91440" bIns="45720" rtlCol="0">
            <a:normAutofit/>
          </a:bodyPr>
          <a:lstStyle/>
          <a:p>
            <a:pPr indent="-228600" defTabSz="914400"/>
            <a:r>
              <a:rPr lang="en-US" sz="2000" dirty="0">
                <a:latin typeface="+mn-lt"/>
                <a:cs typeface="+mn-cs"/>
              </a:rPr>
              <a:t>Capability of cooks and consistency of preparation </a:t>
            </a:r>
          </a:p>
          <a:p>
            <a:pPr indent="-228600" defTabSz="914400"/>
            <a:r>
              <a:rPr lang="en-US" sz="2000" dirty="0">
                <a:latin typeface="+mn-lt"/>
                <a:cs typeface="+mn-cs"/>
              </a:rPr>
              <a:t>Equipment capacity and layout </a:t>
            </a:r>
          </a:p>
          <a:p>
            <a:pPr indent="-228600" defTabSz="914400"/>
            <a:r>
              <a:rPr lang="en-US" sz="2000" dirty="0">
                <a:latin typeface="+mn-lt"/>
                <a:cs typeface="+mn-cs"/>
              </a:rPr>
              <a:t>Seasonal availability of menu ingredients </a:t>
            </a:r>
          </a:p>
          <a:p>
            <a:pPr indent="-228600" defTabSz="914400"/>
            <a:r>
              <a:rPr lang="en-US" sz="2000" dirty="0">
                <a:latin typeface="+mn-lt"/>
                <a:cs typeface="+mn-cs"/>
              </a:rPr>
              <a:t>Price and pricing strategy </a:t>
            </a:r>
          </a:p>
          <a:p>
            <a:pPr indent="-228600" defTabSz="914400"/>
            <a:r>
              <a:rPr lang="en-US" sz="2000" dirty="0">
                <a:latin typeface="+mn-lt"/>
                <a:cs typeface="+mn-cs"/>
              </a:rPr>
              <a:t>Nutritional value </a:t>
            </a:r>
          </a:p>
          <a:p>
            <a:pPr indent="-228600" defTabSz="914400"/>
            <a:r>
              <a:rPr lang="en-US" sz="2000" dirty="0">
                <a:latin typeface="+mn-lt"/>
                <a:cs typeface="+mn-cs"/>
              </a:rPr>
              <a:t>Accuracy in menus </a:t>
            </a:r>
          </a:p>
          <a:p>
            <a:pPr indent="-228600" defTabSz="914400"/>
            <a:r>
              <a:rPr lang="en-US" sz="2000" dirty="0">
                <a:latin typeface="+mn-lt"/>
                <a:cs typeface="+mn-cs"/>
              </a:rPr>
              <a:t>Menu items </a:t>
            </a:r>
          </a:p>
          <a:p>
            <a:pPr indent="-228600" defTabSz="914400"/>
            <a:r>
              <a:rPr lang="en-US" sz="2000" dirty="0">
                <a:latin typeface="+mn-lt"/>
                <a:cs typeface="+mn-cs"/>
              </a:rPr>
              <a:t>Menu types </a:t>
            </a:r>
          </a:p>
          <a:p>
            <a:pPr indent="-228600" defTabSz="914400"/>
            <a:r>
              <a:rPr lang="en-US" sz="2000" dirty="0">
                <a:latin typeface="+mn-lt"/>
                <a:cs typeface="+mn-cs"/>
              </a:rPr>
              <a:t>Menu engineering </a:t>
            </a:r>
          </a:p>
          <a:p>
            <a:pPr indent="-228600" defTabSz="914400"/>
            <a:r>
              <a:rPr lang="en-US" sz="2000" dirty="0">
                <a:latin typeface="+mn-lt"/>
                <a:cs typeface="+mn-cs"/>
              </a:rPr>
              <a:t>Menu design and layout </a:t>
            </a:r>
          </a:p>
          <a:p>
            <a:pPr indent="-228600" defTabSz="914400"/>
            <a:r>
              <a:rPr lang="en-US" sz="2000" dirty="0" err="1">
                <a:latin typeface="+mn-lt"/>
                <a:cs typeface="+mn-cs"/>
              </a:rPr>
              <a:t>Standardised</a:t>
            </a:r>
            <a:r>
              <a:rPr lang="en-US" sz="2000" dirty="0">
                <a:latin typeface="+mn-lt"/>
                <a:cs typeface="+mn-cs"/>
              </a:rPr>
              <a:t> recipes </a:t>
            </a:r>
          </a:p>
          <a:p>
            <a:pPr indent="-228600" defTabSz="914400"/>
            <a:r>
              <a:rPr lang="en-US" sz="2000" dirty="0">
                <a:latin typeface="+mn-lt"/>
                <a:cs typeface="+mn-cs"/>
              </a:rPr>
              <a:t>Menu trends </a:t>
            </a:r>
          </a:p>
          <a:p>
            <a:pPr indent="-228600" defTabSz="914400"/>
            <a:endParaRPr lang="en-US" sz="1400" dirty="0">
              <a:latin typeface="+mn-lt"/>
              <a:cs typeface="+mn-cs"/>
            </a:endParaRPr>
          </a:p>
        </p:txBody>
      </p:sp>
      <p:pic>
        <p:nvPicPr>
          <p:cNvPr id="7" name="Picture 6" descr="A person standing in a kitchen preparing food&#10;&#10;Description automatically generated">
            <a:extLst>
              <a:ext uri="{FF2B5EF4-FFF2-40B4-BE49-F238E27FC236}">
                <a16:creationId xmlns:a16="http://schemas.microsoft.com/office/drawing/2014/main" id="{3A9C6B16-A35A-8E4F-B424-67FEDA9874B0}"/>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b="-1"/>
          <a:stretch/>
        </p:blipFill>
        <p:spPr>
          <a:xfrm>
            <a:off x="20" y="10"/>
            <a:ext cx="3476673" cy="6857990"/>
          </a:xfrm>
          <a:prstGeom prst="rect">
            <a:avLst/>
          </a:prstGeom>
          <a:effectLst/>
        </p:spPr>
      </p:pic>
      <p:sp>
        <p:nvSpPr>
          <p:cNvPr id="6" name="Rectangle 5">
            <a:extLst>
              <a:ext uri="{FF2B5EF4-FFF2-40B4-BE49-F238E27FC236}">
                <a16:creationId xmlns:a16="http://schemas.microsoft.com/office/drawing/2014/main" id="{AA77124A-F05B-E54F-9D18-A10AE52C945F}"/>
              </a:ext>
            </a:extLst>
          </p:cNvPr>
          <p:cNvSpPr/>
          <p:nvPr/>
        </p:nvSpPr>
        <p:spPr>
          <a:xfrm>
            <a:off x="7208417" y="6532779"/>
            <a:ext cx="3468887" cy="276999"/>
          </a:xfrm>
          <a:prstGeom prst="rect">
            <a:avLst/>
          </a:prstGeom>
        </p:spPr>
        <p:txBody>
          <a:bodyPr wrap="square">
            <a:spAutoFit/>
          </a:bodyPr>
          <a:lstStyle/>
          <a:p>
            <a:pPr marL="0" marR="0" lvl="0" indent="0" algn="l" defTabSz="914400" rtl="0" eaLnBrk="1" fontAlgn="auto" latinLnBrk="0" hangingPunct="1">
              <a:spcBef>
                <a:spcPts val="0"/>
              </a:spcBef>
              <a:spcAft>
                <a:spcPts val="60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a:ea typeface="+mn-ea"/>
                <a:cs typeface="+mn-cs"/>
              </a:rPr>
              <a:t>(Walker, 2014, page </a:t>
            </a:r>
            <a:r>
              <a:rPr lang="en-US" sz="1200" dirty="0">
                <a:solidFill>
                  <a:prstClr val="black"/>
                </a:solidFill>
                <a:latin typeface="Arial"/>
              </a:rPr>
              <a:t>107</a:t>
            </a:r>
            <a:r>
              <a:rPr kumimoji="0" lang="en-US" sz="1200" b="0" i="0" u="none" strike="noStrike" kern="1200" cap="none" spc="0" normalizeH="0" baseline="0" noProof="0" dirty="0">
                <a:ln>
                  <a:noFill/>
                </a:ln>
                <a:solidFill>
                  <a:prstClr val="black"/>
                </a:solidFill>
                <a:effectLst/>
                <a:uLnTx/>
                <a:uFillTx/>
                <a:latin typeface="Arial"/>
                <a:ea typeface="+mn-ea"/>
                <a:cs typeface="+mn-cs"/>
              </a:rPr>
              <a:t>) </a:t>
            </a:r>
            <a:endParaRPr kumimoji="0" lang="en-AU" sz="1200" b="0" i="0" u="none" strike="noStrike" kern="1200" cap="none" spc="0" normalizeH="0" baseline="0" noProof="0" dirty="0">
              <a:ln>
                <a:noFill/>
              </a:ln>
              <a:solidFill>
                <a:prstClr val="black"/>
              </a:solidFill>
              <a:effectLst/>
              <a:uLnTx/>
              <a:uFillTx/>
              <a:latin typeface="Arial"/>
              <a:ea typeface="+mn-ea"/>
              <a:cs typeface="+mn-cs"/>
            </a:endParaRPr>
          </a:p>
        </p:txBody>
      </p:sp>
    </p:spTree>
    <p:extLst>
      <p:ext uri="{BB962C8B-B14F-4D97-AF65-F5344CB8AC3E}">
        <p14:creationId xmlns:p14="http://schemas.microsoft.com/office/powerpoint/2010/main" val="18812465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0A23E3-1524-2948-A661-E02FD8BEFDFF}"/>
              </a:ext>
            </a:extLst>
          </p:cNvPr>
          <p:cNvSpPr>
            <a:spLocks noGrp="1"/>
          </p:cNvSpPr>
          <p:nvPr>
            <p:ph type="title"/>
          </p:nvPr>
        </p:nvSpPr>
        <p:spPr>
          <a:xfrm>
            <a:off x="245726" y="4373603"/>
            <a:ext cx="2468166" cy="2452687"/>
          </a:xfrm>
        </p:spPr>
        <p:txBody>
          <a:bodyPr vert="horz" lIns="91440" tIns="45720" rIns="91440" bIns="45720" rtlCol="0" anchor="ctr">
            <a:normAutofit/>
          </a:bodyPr>
          <a:lstStyle/>
          <a:p>
            <a:pPr defTabSz="914400"/>
            <a:r>
              <a:rPr lang="en-US" sz="3100" dirty="0">
                <a:solidFill>
                  <a:schemeClr val="tx2"/>
                </a:solidFill>
                <a:latin typeface="+mj-lt"/>
                <a:cs typeface="+mj-cs"/>
              </a:rPr>
              <a:t>Types of </a:t>
            </a:r>
            <a:br>
              <a:rPr lang="en-US" sz="3100" dirty="0">
                <a:solidFill>
                  <a:schemeClr val="tx2"/>
                </a:solidFill>
                <a:latin typeface="+mj-lt"/>
                <a:cs typeface="+mj-cs"/>
              </a:rPr>
            </a:br>
            <a:r>
              <a:rPr lang="en-US" sz="3100" dirty="0">
                <a:solidFill>
                  <a:schemeClr val="tx2"/>
                </a:solidFill>
                <a:latin typeface="+mj-lt"/>
                <a:cs typeface="+mj-cs"/>
              </a:rPr>
              <a:t>Menus</a:t>
            </a:r>
          </a:p>
        </p:txBody>
      </p:sp>
      <p:pic>
        <p:nvPicPr>
          <p:cNvPr id="6" name="Picture 5" descr="A picture containing map&#10;&#10;Description automatically generated">
            <a:extLst>
              <a:ext uri="{FF2B5EF4-FFF2-40B4-BE49-F238E27FC236}">
                <a16:creationId xmlns:a16="http://schemas.microsoft.com/office/drawing/2014/main" id="{5CAC1F37-3765-1C49-B518-8EE2ED05CDD8}"/>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20" y="31710"/>
            <a:ext cx="9143980" cy="4587181"/>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7" name="TextBox 6">
            <a:extLst>
              <a:ext uri="{FF2B5EF4-FFF2-40B4-BE49-F238E27FC236}">
                <a16:creationId xmlns:a16="http://schemas.microsoft.com/office/drawing/2014/main" id="{3992A918-45EA-FF43-B9AC-16246022DF46}"/>
              </a:ext>
            </a:extLst>
          </p:cNvPr>
          <p:cNvSpPr txBox="1"/>
          <p:nvPr/>
        </p:nvSpPr>
        <p:spPr>
          <a:xfrm>
            <a:off x="2541172" y="4373603"/>
            <a:ext cx="6430108" cy="2452687"/>
          </a:xfrm>
          <a:prstGeom prst="rect">
            <a:avLst/>
          </a:prstGeom>
        </p:spPr>
        <p:txBody>
          <a:bodyPr vert="horz" lIns="91440" tIns="45720" rIns="91440" bIns="45720" rtlCol="0" anchor="ctr">
            <a:normAutofit/>
          </a:bodyPr>
          <a:lstStyle/>
          <a:p>
            <a:pPr indent="-228600">
              <a:lnSpc>
                <a:spcPct val="90000"/>
              </a:lnSpc>
              <a:spcAft>
                <a:spcPts val="600"/>
              </a:spcAft>
              <a:buFont typeface="Arial" panose="020B0604020202020204" pitchFamily="34" charset="0"/>
              <a:buChar char="•"/>
            </a:pPr>
            <a:r>
              <a:rPr lang="en-US" sz="2500" dirty="0"/>
              <a:t>Question: Can you think of any not listed?</a:t>
            </a:r>
          </a:p>
          <a:p>
            <a:pPr>
              <a:lnSpc>
                <a:spcPct val="90000"/>
              </a:lnSpc>
              <a:spcAft>
                <a:spcPts val="600"/>
              </a:spcAft>
            </a:pPr>
            <a:r>
              <a:rPr lang="en-US" sz="1600" i="1" dirty="0"/>
              <a:t>* There is some cross over between the ones listed. </a:t>
            </a:r>
          </a:p>
        </p:txBody>
      </p:sp>
      <p:sp>
        <p:nvSpPr>
          <p:cNvPr id="4" name="Rectangle 3">
            <a:extLst>
              <a:ext uri="{FF2B5EF4-FFF2-40B4-BE49-F238E27FC236}">
                <a16:creationId xmlns:a16="http://schemas.microsoft.com/office/drawing/2014/main" id="{714237D2-49D1-CC4B-A085-32BB26BE54B0}"/>
              </a:ext>
            </a:extLst>
          </p:cNvPr>
          <p:cNvSpPr/>
          <p:nvPr/>
        </p:nvSpPr>
        <p:spPr>
          <a:xfrm>
            <a:off x="0" y="6581001"/>
            <a:ext cx="5427785" cy="276999"/>
          </a:xfrm>
          <a:prstGeom prst="rect">
            <a:avLst/>
          </a:prstGeom>
        </p:spPr>
        <p:txBody>
          <a:bodyPr wrap="square">
            <a:spAutoFit/>
          </a:bodyPr>
          <a:lstStyle/>
          <a:p>
            <a:pPr lvl="0">
              <a:spcAft>
                <a:spcPts val="600"/>
              </a:spcAft>
              <a:defRPr/>
            </a:pPr>
            <a:r>
              <a:rPr kumimoji="0" lang="en-US" sz="1200" b="0" i="0" u="none" strike="noStrike" kern="1200" cap="none" spc="0" normalizeH="0" baseline="0" noProof="0">
                <a:ln>
                  <a:noFill/>
                </a:ln>
                <a:solidFill>
                  <a:prstClr val="black"/>
                </a:solidFill>
                <a:effectLst/>
                <a:uLnTx/>
                <a:uFillTx/>
                <a:latin typeface="Arial"/>
                <a:ea typeface="+mn-ea"/>
                <a:cs typeface="+mn-cs"/>
              </a:rPr>
              <a:t>(Adapted from </a:t>
            </a:r>
            <a:r>
              <a:rPr lang="en-AU" sz="1200"/>
              <a:t>Ford, Hunter, Tinton &amp; </a:t>
            </a:r>
            <a:r>
              <a:rPr lang="en-AU" sz="1200" err="1"/>
              <a:t>Rippington</a:t>
            </a:r>
            <a:r>
              <a:rPr kumimoji="0" lang="en-US" sz="1200" b="0" i="0" u="none" strike="noStrike" kern="1200" cap="none" spc="0" normalizeH="0" baseline="0" noProof="0">
                <a:ln>
                  <a:noFill/>
                </a:ln>
                <a:solidFill>
                  <a:prstClr val="black"/>
                </a:solidFill>
                <a:effectLst/>
                <a:uLnTx/>
                <a:uFillTx/>
                <a:latin typeface="Arial"/>
                <a:ea typeface="+mn-ea"/>
                <a:cs typeface="+mn-cs"/>
              </a:rPr>
              <a:t>, 2015, page </a:t>
            </a:r>
            <a:r>
              <a:rPr lang="en-US" sz="1200">
                <a:solidFill>
                  <a:prstClr val="black"/>
                </a:solidFill>
                <a:latin typeface="Arial"/>
              </a:rPr>
              <a:t>284</a:t>
            </a:r>
            <a:r>
              <a:rPr kumimoji="0" lang="en-US" sz="1200" b="0" i="0" u="none" strike="noStrike" kern="1200" cap="none" spc="0" normalizeH="0" baseline="0" noProof="0">
                <a:ln>
                  <a:noFill/>
                </a:ln>
                <a:solidFill>
                  <a:prstClr val="black"/>
                </a:solidFill>
                <a:effectLst/>
                <a:uLnTx/>
                <a:uFillTx/>
                <a:latin typeface="Arial"/>
                <a:ea typeface="+mn-ea"/>
                <a:cs typeface="+mn-cs"/>
              </a:rPr>
              <a:t>) </a:t>
            </a:r>
            <a:endParaRPr kumimoji="0" lang="en-AU" sz="1200" b="0" i="0" u="none" strike="noStrike" kern="1200" cap="none" spc="0" normalizeH="0" baseline="0" noProof="0">
              <a:ln>
                <a:noFill/>
              </a:ln>
              <a:solidFill>
                <a:prstClr val="black"/>
              </a:solidFill>
              <a:effectLst/>
              <a:uLnTx/>
              <a:uFillTx/>
              <a:latin typeface="Arial"/>
              <a:ea typeface="+mn-ea"/>
              <a:cs typeface="+mn-cs"/>
            </a:endParaRPr>
          </a:p>
        </p:txBody>
      </p:sp>
      <p:pic>
        <p:nvPicPr>
          <p:cNvPr id="8" name="Picture 7">
            <a:extLst>
              <a:ext uri="{FF2B5EF4-FFF2-40B4-BE49-F238E27FC236}">
                <a16:creationId xmlns:a16="http://schemas.microsoft.com/office/drawing/2014/main" id="{83CE6EC2-14F9-0743-BBAF-6BE92D9CDA62}"/>
              </a:ext>
            </a:extLst>
          </p:cNvPr>
          <p:cNvPicPr>
            <a:picLocks noChangeAspect="1"/>
          </p:cNvPicPr>
          <p:nvPr/>
        </p:nvPicPr>
        <p:blipFill rotWithShape="1">
          <a:blip r:embed="rId3" cstate="email">
            <a:extLst>
              <a:ext uri="{BEBA8EAE-BF5A-486C-A8C5-ECC9F3942E4B}">
                <a14:imgProps xmlns:a14="http://schemas.microsoft.com/office/drawing/2010/main">
                  <a14:imgLayer r:embed="rId4">
                    <a14:imgEffect>
                      <a14:backgroundRemoval t="7018" b="89474" l="9524" r="99524">
                        <a14:foregroundMark x1="24762" y1="40351" x2="48095" y2="35088"/>
                        <a14:foregroundMark x1="48095" y1="35088" x2="72381" y2="47368"/>
                        <a14:foregroundMark x1="72381" y1="47368" x2="90952" y2="43860"/>
                        <a14:foregroundMark x1="90952" y1="43860" x2="73333" y2="63158"/>
                        <a14:foregroundMark x1="73333" y1="63158" x2="34286" y2="38596"/>
                        <a14:foregroundMark x1="34286" y1="38596" x2="53333" y2="26316"/>
                        <a14:foregroundMark x1="53333" y1="26316" x2="90476" y2="28070"/>
                        <a14:foregroundMark x1="90476" y1="28070" x2="89524" y2="47368"/>
                        <a14:foregroundMark x1="80000" y1="7018" x2="99048" y2="15789"/>
                        <a14:foregroundMark x1="99048" y1="15789" x2="96190" y2="82456"/>
                        <a14:foregroundMark x1="96190" y1="82456" x2="94286" y2="17544"/>
                        <a14:foregroundMark x1="72857" y1="12281" x2="31429" y2="21053"/>
                        <a14:foregroundMark x1="31429" y1="21053" x2="40476" y2="78947"/>
                        <a14:foregroundMark x1="40476" y1="78947" x2="61905" y2="82456"/>
                        <a14:foregroundMark x1="61905" y1="82456" x2="77143" y2="80702"/>
                        <a14:foregroundMark x1="18095" y1="17544" x2="30000" y2="78947"/>
                        <a14:foregroundMark x1="99524" y1="12281" x2="99524" y2="12281"/>
                        <a14:foregroundMark x1="31429" y1="92982" x2="53333" y2="96491"/>
                        <a14:foregroundMark x1="53333" y1="96491" x2="73810" y2="87719"/>
                        <a14:foregroundMark x1="73810" y1="87719" x2="97619" y2="89474"/>
                        <a14:foregroundMark x1="97619" y1="89474" x2="33333" y2="78947"/>
                      </a14:backgroundRemoval>
                    </a14:imgEffect>
                  </a14:imgLayer>
                </a14:imgProps>
              </a:ext>
              <a:ext uri="{28A0092B-C50C-407E-A947-70E740481C1C}">
                <a14:useLocalDpi xmlns:a14="http://schemas.microsoft.com/office/drawing/2010/main"/>
              </a:ext>
            </a:extLst>
          </a:blip>
          <a:srcRect/>
          <a:stretch/>
        </p:blipFill>
        <p:spPr>
          <a:xfrm>
            <a:off x="6768548" y="329298"/>
            <a:ext cx="2375452" cy="646330"/>
          </a:xfrm>
          <a:prstGeom prst="rect">
            <a:avLst/>
          </a:prstGeom>
        </p:spPr>
      </p:pic>
    </p:spTree>
    <p:extLst>
      <p:ext uri="{BB962C8B-B14F-4D97-AF65-F5344CB8AC3E}">
        <p14:creationId xmlns:p14="http://schemas.microsoft.com/office/powerpoint/2010/main" val="26823953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49503263-9309-B64D-92BA-83F6C64FD51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184079" y="1402564"/>
            <a:ext cx="1204948" cy="1204948"/>
          </a:xfrm>
          <a:prstGeom prst="rect">
            <a:avLst/>
          </a:prstGeom>
        </p:spPr>
      </p:pic>
      <p:pic>
        <p:nvPicPr>
          <p:cNvPr id="12" name="Picture 11">
            <a:extLst>
              <a:ext uri="{FF2B5EF4-FFF2-40B4-BE49-F238E27FC236}">
                <a16:creationId xmlns:a16="http://schemas.microsoft.com/office/drawing/2014/main" id="{CCC4D9B3-C281-F145-8F72-0D9658EB616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541554" y="2933414"/>
            <a:ext cx="2590800" cy="1457325"/>
          </a:xfrm>
          <a:prstGeom prst="rect">
            <a:avLst/>
          </a:prstGeom>
        </p:spPr>
      </p:pic>
      <p:sp>
        <p:nvSpPr>
          <p:cNvPr id="2" name="Title 1">
            <a:extLst>
              <a:ext uri="{FF2B5EF4-FFF2-40B4-BE49-F238E27FC236}">
                <a16:creationId xmlns:a16="http://schemas.microsoft.com/office/drawing/2014/main" id="{3B3248BF-E9DE-1E40-93E3-D47A0A275CA6}"/>
              </a:ext>
            </a:extLst>
          </p:cNvPr>
          <p:cNvSpPr>
            <a:spLocks noGrp="1"/>
          </p:cNvSpPr>
          <p:nvPr>
            <p:ph type="title"/>
          </p:nvPr>
        </p:nvSpPr>
        <p:spPr>
          <a:xfrm>
            <a:off x="124559" y="-25269"/>
            <a:ext cx="6902681" cy="1325563"/>
          </a:xfrm>
        </p:spPr>
        <p:txBody>
          <a:bodyPr>
            <a:normAutofit/>
          </a:bodyPr>
          <a:lstStyle/>
          <a:p>
            <a:r>
              <a:rPr lang="en-AU" sz="2500" dirty="0">
                <a:solidFill>
                  <a:schemeClr val="tx2"/>
                </a:solidFill>
              </a:rPr>
              <a:t>Seasonality: Reasons to incorporate seasonal ingredients?</a:t>
            </a:r>
          </a:p>
        </p:txBody>
      </p:sp>
      <p:sp>
        <p:nvSpPr>
          <p:cNvPr id="5" name="Rectangle 4">
            <a:extLst>
              <a:ext uri="{FF2B5EF4-FFF2-40B4-BE49-F238E27FC236}">
                <a16:creationId xmlns:a16="http://schemas.microsoft.com/office/drawing/2014/main" id="{12FD93E5-7F99-8144-BB0D-5FD095B29DD5}"/>
              </a:ext>
            </a:extLst>
          </p:cNvPr>
          <p:cNvSpPr/>
          <p:nvPr/>
        </p:nvSpPr>
        <p:spPr>
          <a:xfrm>
            <a:off x="0" y="6575084"/>
            <a:ext cx="5287109" cy="282916"/>
          </a:xfrm>
          <a:prstGeom prst="rect">
            <a:avLst/>
          </a:prstGeom>
        </p:spPr>
        <p:txBody>
          <a:bodyPr wrap="square">
            <a:spAutoFit/>
          </a:bodyPr>
          <a:lstStyle/>
          <a:p>
            <a:r>
              <a:rPr lang="en-AU" sz="1200"/>
              <a:t>Refer to the Australian Food Guide here: </a:t>
            </a:r>
            <a:r>
              <a:rPr lang="en-AU" sz="1200">
                <a:hlinkClick r:id="rId5"/>
              </a:rPr>
              <a:t>http://seasonalfoodguide.com</a:t>
            </a:r>
            <a:endParaRPr lang="en-AU" sz="1200"/>
          </a:p>
        </p:txBody>
      </p:sp>
      <p:sp>
        <p:nvSpPr>
          <p:cNvPr id="6" name="TextBox 5">
            <a:extLst>
              <a:ext uri="{FF2B5EF4-FFF2-40B4-BE49-F238E27FC236}">
                <a16:creationId xmlns:a16="http://schemas.microsoft.com/office/drawing/2014/main" id="{DCF34503-94AA-0944-BEA5-0F4EE1F34670}"/>
              </a:ext>
            </a:extLst>
          </p:cNvPr>
          <p:cNvSpPr txBox="1"/>
          <p:nvPr/>
        </p:nvSpPr>
        <p:spPr>
          <a:xfrm>
            <a:off x="257907" y="1412147"/>
            <a:ext cx="3528646" cy="646331"/>
          </a:xfrm>
          <a:prstGeom prst="rect">
            <a:avLst/>
          </a:prstGeom>
          <a:noFill/>
        </p:spPr>
        <p:txBody>
          <a:bodyPr wrap="square" rtlCol="0">
            <a:spAutoFit/>
          </a:bodyPr>
          <a:lstStyle/>
          <a:p>
            <a:r>
              <a:rPr lang="en-AU" dirty="0"/>
              <a:t>Seasonal foods add dynamic to your existing menu options</a:t>
            </a:r>
          </a:p>
        </p:txBody>
      </p:sp>
      <p:pic>
        <p:nvPicPr>
          <p:cNvPr id="10" name="Picture 9">
            <a:extLst>
              <a:ext uri="{FF2B5EF4-FFF2-40B4-BE49-F238E27FC236}">
                <a16:creationId xmlns:a16="http://schemas.microsoft.com/office/drawing/2014/main" id="{A8433977-70DF-B149-A3AB-3BADF28C1201}"/>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7272556" y="865566"/>
            <a:ext cx="1676548" cy="1526729"/>
          </a:xfrm>
          <a:prstGeom prst="rect">
            <a:avLst/>
          </a:prstGeom>
        </p:spPr>
      </p:pic>
      <p:sp>
        <p:nvSpPr>
          <p:cNvPr id="9" name="TextBox 8">
            <a:extLst>
              <a:ext uri="{FF2B5EF4-FFF2-40B4-BE49-F238E27FC236}">
                <a16:creationId xmlns:a16="http://schemas.microsoft.com/office/drawing/2014/main" id="{C6269CD6-56C0-BF4D-9743-8C3B72474333}"/>
              </a:ext>
            </a:extLst>
          </p:cNvPr>
          <p:cNvSpPr txBox="1"/>
          <p:nvPr/>
        </p:nvSpPr>
        <p:spPr>
          <a:xfrm>
            <a:off x="5195852" y="977128"/>
            <a:ext cx="3528646" cy="646331"/>
          </a:xfrm>
          <a:prstGeom prst="rect">
            <a:avLst/>
          </a:prstGeom>
          <a:noFill/>
        </p:spPr>
        <p:txBody>
          <a:bodyPr wrap="square" rtlCol="0">
            <a:spAutoFit/>
          </a:bodyPr>
          <a:lstStyle/>
          <a:p>
            <a:r>
              <a:rPr lang="en-AU"/>
              <a:t>Guests enjoy variety and fresh new flavours…</a:t>
            </a:r>
          </a:p>
        </p:txBody>
      </p:sp>
      <p:sp>
        <p:nvSpPr>
          <p:cNvPr id="11" name="TextBox 10">
            <a:extLst>
              <a:ext uri="{FF2B5EF4-FFF2-40B4-BE49-F238E27FC236}">
                <a16:creationId xmlns:a16="http://schemas.microsoft.com/office/drawing/2014/main" id="{5862A369-0498-4643-A77E-DF66DCCC1FEC}"/>
              </a:ext>
            </a:extLst>
          </p:cNvPr>
          <p:cNvSpPr txBox="1"/>
          <p:nvPr/>
        </p:nvSpPr>
        <p:spPr>
          <a:xfrm>
            <a:off x="255296" y="2551873"/>
            <a:ext cx="3528646" cy="1477328"/>
          </a:xfrm>
          <a:prstGeom prst="rect">
            <a:avLst/>
          </a:prstGeom>
          <a:noFill/>
        </p:spPr>
        <p:txBody>
          <a:bodyPr wrap="square" rtlCol="0">
            <a:spAutoFit/>
          </a:bodyPr>
          <a:lstStyle/>
          <a:p>
            <a:r>
              <a:rPr lang="en-AU"/>
              <a:t>Seasonal foods are usually less expensive than some other menu items because of their abundance- more restaurant savings</a:t>
            </a:r>
          </a:p>
        </p:txBody>
      </p:sp>
      <p:pic>
        <p:nvPicPr>
          <p:cNvPr id="13" name="Picture 12">
            <a:extLst>
              <a:ext uri="{FF2B5EF4-FFF2-40B4-BE49-F238E27FC236}">
                <a16:creationId xmlns:a16="http://schemas.microsoft.com/office/drawing/2014/main" id="{CADC85DC-FFFE-9542-9DFA-34B0909D48C3}"/>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4717794" y="2902613"/>
            <a:ext cx="2309446" cy="1177817"/>
          </a:xfrm>
          <a:prstGeom prst="rect">
            <a:avLst/>
          </a:prstGeom>
        </p:spPr>
      </p:pic>
      <p:sp>
        <p:nvSpPr>
          <p:cNvPr id="14" name="TextBox 13">
            <a:extLst>
              <a:ext uri="{FF2B5EF4-FFF2-40B4-BE49-F238E27FC236}">
                <a16:creationId xmlns:a16="http://schemas.microsoft.com/office/drawing/2014/main" id="{9E93C5A9-E130-A545-B146-74A4AF1BA5CF}"/>
              </a:ext>
            </a:extLst>
          </p:cNvPr>
          <p:cNvSpPr txBox="1"/>
          <p:nvPr/>
        </p:nvSpPr>
        <p:spPr>
          <a:xfrm>
            <a:off x="5860461" y="3515439"/>
            <a:ext cx="3243298" cy="1477328"/>
          </a:xfrm>
          <a:prstGeom prst="rect">
            <a:avLst/>
          </a:prstGeom>
          <a:noFill/>
        </p:spPr>
        <p:txBody>
          <a:bodyPr wrap="square" rtlCol="0">
            <a:spAutoFit/>
          </a:bodyPr>
          <a:lstStyle/>
          <a:p>
            <a:pPr algn="r"/>
            <a:r>
              <a:rPr lang="en-AU"/>
              <a:t>Using out of season ingredients could lead to more waste as it’s not fresh and therefore more prone to decomposition.</a:t>
            </a:r>
          </a:p>
        </p:txBody>
      </p:sp>
      <p:sp>
        <p:nvSpPr>
          <p:cNvPr id="15" name="TextBox 14">
            <a:extLst>
              <a:ext uri="{FF2B5EF4-FFF2-40B4-BE49-F238E27FC236}">
                <a16:creationId xmlns:a16="http://schemas.microsoft.com/office/drawing/2014/main" id="{7A446320-49F4-F846-A42D-EC99D97B3297}"/>
              </a:ext>
            </a:extLst>
          </p:cNvPr>
          <p:cNvSpPr txBox="1"/>
          <p:nvPr/>
        </p:nvSpPr>
        <p:spPr>
          <a:xfrm>
            <a:off x="0" y="5782105"/>
            <a:ext cx="3243298" cy="646331"/>
          </a:xfrm>
          <a:prstGeom prst="rect">
            <a:avLst/>
          </a:prstGeom>
          <a:noFill/>
        </p:spPr>
        <p:txBody>
          <a:bodyPr wrap="square" rtlCol="0">
            <a:spAutoFit/>
          </a:bodyPr>
          <a:lstStyle/>
          <a:p>
            <a:r>
              <a:rPr lang="en-AU"/>
              <a:t>Staff engagement- let them shine!</a:t>
            </a:r>
          </a:p>
        </p:txBody>
      </p:sp>
      <p:pic>
        <p:nvPicPr>
          <p:cNvPr id="16" name="Picture 15">
            <a:extLst>
              <a:ext uri="{FF2B5EF4-FFF2-40B4-BE49-F238E27FC236}">
                <a16:creationId xmlns:a16="http://schemas.microsoft.com/office/drawing/2014/main" id="{5EDB8908-BD18-684F-BC72-52E9360BF204}"/>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255296" y="4370691"/>
            <a:ext cx="2590800" cy="1424940"/>
          </a:xfrm>
          <a:prstGeom prst="rect">
            <a:avLst/>
          </a:prstGeom>
        </p:spPr>
      </p:pic>
      <p:sp>
        <p:nvSpPr>
          <p:cNvPr id="18" name="TextBox 17">
            <a:extLst>
              <a:ext uri="{FF2B5EF4-FFF2-40B4-BE49-F238E27FC236}">
                <a16:creationId xmlns:a16="http://schemas.microsoft.com/office/drawing/2014/main" id="{6DE3462C-BD17-3744-A241-AE2080DA7445}"/>
              </a:ext>
            </a:extLst>
          </p:cNvPr>
          <p:cNvSpPr txBox="1"/>
          <p:nvPr/>
        </p:nvSpPr>
        <p:spPr>
          <a:xfrm>
            <a:off x="5542405" y="5782105"/>
            <a:ext cx="3243298" cy="923330"/>
          </a:xfrm>
          <a:prstGeom prst="rect">
            <a:avLst/>
          </a:prstGeom>
          <a:noFill/>
        </p:spPr>
        <p:txBody>
          <a:bodyPr wrap="square" rtlCol="0">
            <a:spAutoFit/>
          </a:bodyPr>
          <a:lstStyle/>
          <a:p>
            <a:r>
              <a:rPr lang="en-AU"/>
              <a:t>Opportunity to support local suppliers- farm to table aesthetic</a:t>
            </a:r>
          </a:p>
        </p:txBody>
      </p:sp>
      <p:pic>
        <p:nvPicPr>
          <p:cNvPr id="19" name="Picture 18">
            <a:extLst>
              <a:ext uri="{FF2B5EF4-FFF2-40B4-BE49-F238E27FC236}">
                <a16:creationId xmlns:a16="http://schemas.microsoft.com/office/drawing/2014/main" id="{DD46384F-88FE-D045-B993-B60E079E3AFB}"/>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4129774" y="4736758"/>
            <a:ext cx="1412631" cy="1412631"/>
          </a:xfrm>
          <a:prstGeom prst="rect">
            <a:avLst/>
          </a:prstGeom>
        </p:spPr>
      </p:pic>
    </p:spTree>
    <p:extLst>
      <p:ext uri="{BB962C8B-B14F-4D97-AF65-F5344CB8AC3E}">
        <p14:creationId xmlns:p14="http://schemas.microsoft.com/office/powerpoint/2010/main" val="40870944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5"/>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6"/>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8"/>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P spid="11" grpId="0"/>
      <p:bldP spid="14" grpId="0"/>
      <p:bldP spid="15" grpId="0"/>
      <p:bldP spid="18"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E19015-BB37-3F49-9D77-2F98B38CDCF1}"/>
              </a:ext>
            </a:extLst>
          </p:cNvPr>
          <p:cNvSpPr>
            <a:spLocks noGrp="1"/>
          </p:cNvSpPr>
          <p:nvPr>
            <p:ph type="title" idx="4294967295"/>
          </p:nvPr>
        </p:nvSpPr>
        <p:spPr>
          <a:xfrm>
            <a:off x="133767" y="158173"/>
            <a:ext cx="3993358" cy="1630363"/>
          </a:xfrm>
        </p:spPr>
        <p:txBody>
          <a:bodyPr vert="horz" lIns="91440" tIns="45720" rIns="91440" bIns="45720" rtlCol="0" anchor="b">
            <a:normAutofit/>
          </a:bodyPr>
          <a:lstStyle/>
          <a:p>
            <a:pPr defTabSz="914400"/>
            <a:r>
              <a:rPr lang="en-US" sz="2600" b="0" dirty="0">
                <a:solidFill>
                  <a:schemeClr val="tx2"/>
                </a:solidFill>
                <a:latin typeface="+mj-lt"/>
                <a:cs typeface="+mj-cs"/>
              </a:rPr>
              <a:t>4.3 Pearls of Wisdom</a:t>
            </a:r>
            <a:br>
              <a:rPr lang="en-US" sz="2600" b="0" dirty="0">
                <a:latin typeface="+mj-lt"/>
                <a:cs typeface="+mj-cs"/>
              </a:rPr>
            </a:br>
            <a:br>
              <a:rPr lang="en-US" sz="2600" b="0" dirty="0">
                <a:latin typeface="+mj-lt"/>
                <a:cs typeface="+mj-cs"/>
              </a:rPr>
            </a:br>
            <a:r>
              <a:rPr lang="en-US" sz="2600" b="0" dirty="0">
                <a:latin typeface="+mj-lt"/>
                <a:cs typeface="+mj-cs"/>
              </a:rPr>
              <a:t>“How I Create a Menu”</a:t>
            </a:r>
            <a:br>
              <a:rPr lang="en-US" sz="2600" b="0" dirty="0">
                <a:latin typeface="+mj-lt"/>
                <a:cs typeface="+mj-cs"/>
              </a:rPr>
            </a:br>
            <a:r>
              <a:rPr lang="en-US" sz="2600" b="0" i="1" dirty="0">
                <a:latin typeface="+mj-lt"/>
                <a:cs typeface="+mj-cs"/>
              </a:rPr>
              <a:t>with </a:t>
            </a:r>
            <a:r>
              <a:rPr lang="en-US" sz="2600" i="1" dirty="0">
                <a:latin typeface="+mj-lt"/>
                <a:cs typeface="+mj-cs"/>
              </a:rPr>
              <a:t>Atul Kochhar</a:t>
            </a:r>
          </a:p>
        </p:txBody>
      </p:sp>
      <p:sp>
        <p:nvSpPr>
          <p:cNvPr id="3" name="Content Placeholder 2">
            <a:extLst>
              <a:ext uri="{FF2B5EF4-FFF2-40B4-BE49-F238E27FC236}">
                <a16:creationId xmlns:a16="http://schemas.microsoft.com/office/drawing/2014/main" id="{19D8E3BC-6943-E442-A30D-1B3A52771092}"/>
              </a:ext>
            </a:extLst>
          </p:cNvPr>
          <p:cNvSpPr>
            <a:spLocks noGrp="1"/>
          </p:cNvSpPr>
          <p:nvPr>
            <p:ph sz="quarter" idx="4294967295"/>
          </p:nvPr>
        </p:nvSpPr>
        <p:spPr>
          <a:xfrm>
            <a:off x="1" y="2286001"/>
            <a:ext cx="4354116" cy="3919538"/>
          </a:xfrm>
        </p:spPr>
        <p:txBody>
          <a:bodyPr vert="horz" lIns="91440" tIns="45720" rIns="91440" bIns="45720" rtlCol="0" anchor="t">
            <a:normAutofit/>
          </a:bodyPr>
          <a:lstStyle/>
          <a:p>
            <a:pPr marL="0" indent="0" algn="just" defTabSz="914400">
              <a:buNone/>
            </a:pPr>
            <a:r>
              <a:rPr lang="en-US" sz="1600" dirty="0">
                <a:latin typeface="+mn-lt"/>
                <a:cs typeface="+mn-cs"/>
              </a:rPr>
              <a:t>Atul began his cooking career in top hotel restaurants in India. In 1994 his talents took him to London, where he opened fine-dining Indian restaurant Tamarind in Mayfair. </a:t>
            </a:r>
          </a:p>
          <a:p>
            <a:pPr marL="0" indent="0" algn="just" defTabSz="914400">
              <a:buNone/>
            </a:pPr>
            <a:endParaRPr lang="en-US" sz="1600" dirty="0">
              <a:latin typeface="+mn-lt"/>
              <a:cs typeface="+mn-cs"/>
            </a:endParaRPr>
          </a:p>
          <a:p>
            <a:pPr marL="0" indent="0" algn="just" defTabSz="914400">
              <a:buNone/>
            </a:pPr>
            <a:r>
              <a:rPr lang="en-US" sz="1600" dirty="0">
                <a:latin typeface="+mn-lt"/>
                <a:cs typeface="+mn-cs"/>
              </a:rPr>
              <a:t>In 2001, Atul became the first Indian chef to win a Michelin star. He's opened restaurants in New Delhi, Mauritius and London. He’s a writer of successful cook-books, launched a new restaurant in 2019.</a:t>
            </a:r>
          </a:p>
          <a:p>
            <a:pPr marL="0" indent="0" algn="just" defTabSz="914400">
              <a:buNone/>
            </a:pPr>
            <a:endParaRPr lang="en-US" sz="1600" dirty="0">
              <a:latin typeface="+mn-lt"/>
              <a:cs typeface="+mn-cs"/>
            </a:endParaRPr>
          </a:p>
          <a:p>
            <a:pPr marL="0" indent="0" algn="just" defTabSz="914400">
              <a:buNone/>
            </a:pPr>
            <a:r>
              <a:rPr lang="en-US" sz="1600" dirty="0">
                <a:latin typeface="+mn-lt"/>
                <a:cs typeface="+mn-cs"/>
              </a:rPr>
              <a:t> In this video, Atul talks through how he approaches menu design and how seasonality and local produce is key…</a:t>
            </a:r>
          </a:p>
        </p:txBody>
      </p:sp>
      <p:pic>
        <p:nvPicPr>
          <p:cNvPr id="10" name="Picture 9">
            <a:extLst>
              <a:ext uri="{FF2B5EF4-FFF2-40B4-BE49-F238E27FC236}">
                <a16:creationId xmlns:a16="http://schemas.microsoft.com/office/drawing/2014/main" id="{CF29D73D-3BA9-1C4D-AB1A-8DA39F24F14D}"/>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b="-2"/>
          <a:stretch/>
        </p:blipFill>
        <p:spPr>
          <a:xfrm>
            <a:off x="4474766" y="1"/>
            <a:ext cx="4669234" cy="6856412"/>
          </a:xfrm>
          <a:custGeom>
            <a:avLst/>
            <a:gdLst/>
            <a:ahLst/>
            <a:cxnLst/>
            <a:rect l="l" t="t" r="r" b="b"/>
            <a:pathLst>
              <a:path w="5620032" h="6856412">
                <a:moveTo>
                  <a:pt x="13187" y="0"/>
                </a:moveTo>
                <a:lnTo>
                  <a:pt x="5620032" y="0"/>
                </a:lnTo>
                <a:lnTo>
                  <a:pt x="5620032" y="6856412"/>
                </a:lnTo>
                <a:lnTo>
                  <a:pt x="0" y="6856412"/>
                </a:lnTo>
                <a:lnTo>
                  <a:pt x="64318" y="6298274"/>
                </a:lnTo>
                <a:cubicBezTo>
                  <a:pt x="203221" y="4970220"/>
                  <a:pt x="240510" y="3632077"/>
                  <a:pt x="97152" y="2276000"/>
                </a:cubicBezTo>
                <a:cubicBezTo>
                  <a:pt x="35713" y="1694824"/>
                  <a:pt x="7455" y="1116942"/>
                  <a:pt x="6154" y="541737"/>
                </a:cubicBezTo>
                <a:close/>
              </a:path>
            </a:pathLst>
          </a:custGeom>
        </p:spPr>
      </p:pic>
      <p:pic>
        <p:nvPicPr>
          <p:cNvPr id="11" name="Picture 10">
            <a:extLst>
              <a:ext uri="{FF2B5EF4-FFF2-40B4-BE49-F238E27FC236}">
                <a16:creationId xmlns:a16="http://schemas.microsoft.com/office/drawing/2014/main" id="{78E58173-2D93-8D49-AD42-BBB3C8F129B0}"/>
              </a:ext>
            </a:extLst>
          </p:cNvPr>
          <p:cNvPicPr>
            <a:picLocks noChangeAspect="1"/>
          </p:cNvPicPr>
          <p:nvPr/>
        </p:nvPicPr>
        <p:blipFill rotWithShape="1">
          <a:blip r:embed="rId4" cstate="email">
            <a:extLst>
              <a:ext uri="{BEBA8EAE-BF5A-486C-A8C5-ECC9F3942E4B}">
                <a14:imgProps xmlns:a14="http://schemas.microsoft.com/office/drawing/2010/main">
                  <a14:imgLayer r:embed="rId5">
                    <a14:imgEffect>
                      <a14:backgroundRemoval t="7018" b="89474" l="9524" r="99524">
                        <a14:foregroundMark x1="24762" y1="40351" x2="48095" y2="35088"/>
                        <a14:foregroundMark x1="48095" y1="35088" x2="72381" y2="47368"/>
                        <a14:foregroundMark x1="72381" y1="47368" x2="90952" y2="43860"/>
                        <a14:foregroundMark x1="90952" y1="43860" x2="73333" y2="63158"/>
                        <a14:foregroundMark x1="73333" y1="63158" x2="34286" y2="38596"/>
                        <a14:foregroundMark x1="34286" y1="38596" x2="53333" y2="26316"/>
                        <a14:foregroundMark x1="53333" y1="26316" x2="90476" y2="28070"/>
                        <a14:foregroundMark x1="90476" y1="28070" x2="89524" y2="47368"/>
                        <a14:foregroundMark x1="80000" y1="7018" x2="99048" y2="15789"/>
                        <a14:foregroundMark x1="99048" y1="15789" x2="96190" y2="82456"/>
                        <a14:foregroundMark x1="96190" y1="82456" x2="94286" y2="17544"/>
                        <a14:foregroundMark x1="72857" y1="12281" x2="31429" y2="21053"/>
                        <a14:foregroundMark x1="31429" y1="21053" x2="40476" y2="78947"/>
                        <a14:foregroundMark x1="40476" y1="78947" x2="61905" y2="82456"/>
                        <a14:foregroundMark x1="61905" y1="82456" x2="77143" y2="80702"/>
                        <a14:foregroundMark x1="18095" y1="17544" x2="30000" y2="78947"/>
                        <a14:foregroundMark x1="99524" y1="12281" x2="99524" y2="12281"/>
                        <a14:foregroundMark x1="31429" y1="92982" x2="53333" y2="96491"/>
                        <a14:foregroundMark x1="53333" y1="96491" x2="73810" y2="87719"/>
                        <a14:foregroundMark x1="73810" y1="87719" x2="97619" y2="89474"/>
                        <a14:foregroundMark x1="97619" y1="89474" x2="33333" y2="78947"/>
                      </a14:backgroundRemoval>
                    </a14:imgEffect>
                  </a14:imgLayer>
                </a14:imgProps>
              </a:ext>
              <a:ext uri="{28A0092B-C50C-407E-A947-70E740481C1C}">
                <a14:useLocalDpi xmlns:a14="http://schemas.microsoft.com/office/drawing/2010/main"/>
              </a:ext>
            </a:extLst>
          </a:blip>
          <a:srcRect/>
          <a:stretch/>
        </p:blipFill>
        <p:spPr>
          <a:xfrm>
            <a:off x="6768548" y="327025"/>
            <a:ext cx="2375452" cy="646330"/>
          </a:xfrm>
          <a:prstGeom prst="rect">
            <a:avLst/>
          </a:prstGeom>
        </p:spPr>
      </p:pic>
      <p:pic>
        <p:nvPicPr>
          <p:cNvPr id="12" name="Picture 11">
            <a:extLst>
              <a:ext uri="{FF2B5EF4-FFF2-40B4-BE49-F238E27FC236}">
                <a16:creationId xmlns:a16="http://schemas.microsoft.com/office/drawing/2014/main" id="{DAEBE80A-610E-2149-9CB5-DC754E10A30E}"/>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3018406" y="6028713"/>
            <a:ext cx="1108719" cy="649133"/>
          </a:xfrm>
          <a:prstGeom prst="rect">
            <a:avLst/>
          </a:prstGeom>
        </p:spPr>
      </p:pic>
    </p:spTree>
    <p:extLst>
      <p:ext uri="{BB962C8B-B14F-4D97-AF65-F5344CB8AC3E}">
        <p14:creationId xmlns:p14="http://schemas.microsoft.com/office/powerpoint/2010/main" val="24408463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C4DB295-7EE6-0249-8D0F-9A118CE9F5B8}"/>
              </a:ext>
            </a:extLst>
          </p:cNvPr>
          <p:cNvSpPr>
            <a:spLocks noGrp="1"/>
          </p:cNvSpPr>
          <p:nvPr>
            <p:ph type="title"/>
          </p:nvPr>
        </p:nvSpPr>
        <p:spPr>
          <a:xfrm>
            <a:off x="5637335" y="472065"/>
            <a:ext cx="2724149" cy="1325563"/>
          </a:xfrm>
        </p:spPr>
        <p:txBody>
          <a:bodyPr/>
          <a:lstStyle/>
          <a:p>
            <a:r>
              <a:rPr lang="en-AU" dirty="0">
                <a:solidFill>
                  <a:schemeClr val="tx2"/>
                </a:solidFill>
              </a:rPr>
              <a:t>Dietaries…</a:t>
            </a:r>
          </a:p>
        </p:txBody>
      </p:sp>
      <p:sp>
        <p:nvSpPr>
          <p:cNvPr id="4" name="Text Placeholder 3">
            <a:extLst>
              <a:ext uri="{FF2B5EF4-FFF2-40B4-BE49-F238E27FC236}">
                <a16:creationId xmlns:a16="http://schemas.microsoft.com/office/drawing/2014/main" id="{FAC1F37D-154C-3D45-89D0-6F4C14C55A2F}"/>
              </a:ext>
            </a:extLst>
          </p:cNvPr>
          <p:cNvSpPr>
            <a:spLocks noGrp="1"/>
          </p:cNvSpPr>
          <p:nvPr>
            <p:ph type="body" sz="quarter" idx="10"/>
          </p:nvPr>
        </p:nvSpPr>
        <p:spPr>
          <a:xfrm>
            <a:off x="8793" y="1690688"/>
            <a:ext cx="4846027" cy="2670296"/>
          </a:xfrm>
        </p:spPr>
        <p:txBody>
          <a:bodyPr/>
          <a:lstStyle/>
          <a:p>
            <a:pPr>
              <a:lnSpc>
                <a:spcPct val="100000"/>
              </a:lnSpc>
            </a:pPr>
            <a:r>
              <a:rPr lang="en-AU" dirty="0"/>
              <a:t>Food Intolerances</a:t>
            </a:r>
          </a:p>
          <a:p>
            <a:pPr>
              <a:lnSpc>
                <a:spcPct val="100000"/>
              </a:lnSpc>
            </a:pPr>
            <a:r>
              <a:rPr lang="en-AU" dirty="0"/>
              <a:t>Allergies</a:t>
            </a:r>
          </a:p>
          <a:p>
            <a:pPr>
              <a:lnSpc>
                <a:spcPct val="100000"/>
              </a:lnSpc>
            </a:pPr>
            <a:r>
              <a:rPr lang="en-AU" dirty="0"/>
              <a:t>Diets- vegetarian, vegan, paleo, religious and cultural</a:t>
            </a:r>
          </a:p>
          <a:p>
            <a:pPr>
              <a:lnSpc>
                <a:spcPct val="100000"/>
              </a:lnSpc>
            </a:pPr>
            <a:r>
              <a:rPr lang="en-AU" dirty="0"/>
              <a:t>Preferences- Organic, Pesticide free, Non-GMO, Sustainably sourced, locally grown</a:t>
            </a:r>
          </a:p>
        </p:txBody>
      </p:sp>
      <p:sp>
        <p:nvSpPr>
          <p:cNvPr id="5" name="Rectangle 4">
            <a:extLst>
              <a:ext uri="{FF2B5EF4-FFF2-40B4-BE49-F238E27FC236}">
                <a16:creationId xmlns:a16="http://schemas.microsoft.com/office/drawing/2014/main" id="{E3D72A67-0211-A142-A71F-361D21923657}"/>
              </a:ext>
            </a:extLst>
          </p:cNvPr>
          <p:cNvSpPr/>
          <p:nvPr/>
        </p:nvSpPr>
        <p:spPr>
          <a:xfrm>
            <a:off x="0" y="6581002"/>
            <a:ext cx="1254369" cy="276999"/>
          </a:xfrm>
          <a:prstGeom prst="rect">
            <a:avLst/>
          </a:prstGeom>
        </p:spPr>
        <p:txBody>
          <a:bodyPr wrap="square">
            <a:spAutoFit/>
          </a:bodyPr>
          <a:lstStyle/>
          <a:p>
            <a:pPr lvl="0">
              <a:spcAft>
                <a:spcPts val="600"/>
              </a:spcAft>
              <a:defRPr/>
            </a:pPr>
            <a:r>
              <a:rPr kumimoji="0" lang="en-US" sz="1200" b="0" i="0" u="none" strike="noStrike" kern="1200" cap="none" spc="0" normalizeH="0" baseline="0" noProof="0">
                <a:ln>
                  <a:noFill/>
                </a:ln>
                <a:solidFill>
                  <a:prstClr val="black"/>
                </a:solidFill>
                <a:effectLst/>
                <a:uLnTx/>
                <a:uFillTx/>
                <a:latin typeface="Arial"/>
                <a:ea typeface="+mn-ea"/>
                <a:cs typeface="+mn-cs"/>
              </a:rPr>
              <a:t>(Nisbets, n.d.) </a:t>
            </a:r>
            <a:endParaRPr kumimoji="0" lang="en-AU" sz="1200" b="0" i="0" u="none" strike="noStrike" kern="1200" cap="none" spc="0" normalizeH="0" baseline="0" noProof="0">
              <a:ln>
                <a:noFill/>
              </a:ln>
              <a:solidFill>
                <a:prstClr val="black"/>
              </a:solidFill>
              <a:effectLst/>
              <a:uLnTx/>
              <a:uFillTx/>
              <a:latin typeface="Arial"/>
              <a:ea typeface="+mn-ea"/>
              <a:cs typeface="+mn-cs"/>
            </a:endParaRPr>
          </a:p>
        </p:txBody>
      </p:sp>
      <p:pic>
        <p:nvPicPr>
          <p:cNvPr id="6" name="Picture 5">
            <a:extLst>
              <a:ext uri="{FF2B5EF4-FFF2-40B4-BE49-F238E27FC236}">
                <a16:creationId xmlns:a16="http://schemas.microsoft.com/office/drawing/2014/main" id="{D1324DBE-A956-D040-8C15-3F6973DEB83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 y="13709"/>
            <a:ext cx="5179952" cy="1649377"/>
          </a:xfrm>
          <a:prstGeom prst="rect">
            <a:avLst/>
          </a:prstGeom>
        </p:spPr>
      </p:pic>
      <p:pic>
        <p:nvPicPr>
          <p:cNvPr id="9" name="Picture 8">
            <a:extLst>
              <a:ext uri="{FF2B5EF4-FFF2-40B4-BE49-F238E27FC236}">
                <a16:creationId xmlns:a16="http://schemas.microsoft.com/office/drawing/2014/main" id="{73F64B06-E266-A84B-9523-D448290E2249}"/>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846026" y="1663087"/>
            <a:ext cx="4297974" cy="3044734"/>
          </a:xfrm>
          <a:prstGeom prst="rect">
            <a:avLst/>
          </a:prstGeom>
        </p:spPr>
      </p:pic>
      <p:pic>
        <p:nvPicPr>
          <p:cNvPr id="11" name="Picture 10" descr="A close up of a white wall&#10;&#10;Description automatically generated">
            <a:extLst>
              <a:ext uri="{FF2B5EF4-FFF2-40B4-BE49-F238E27FC236}">
                <a16:creationId xmlns:a16="http://schemas.microsoft.com/office/drawing/2014/main" id="{F842563B-6082-CC4E-9310-8AAB5777147F}"/>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4846024" y="4660863"/>
            <a:ext cx="4297973" cy="2197137"/>
          </a:xfrm>
          <a:prstGeom prst="rect">
            <a:avLst/>
          </a:prstGeom>
        </p:spPr>
      </p:pic>
      <p:pic>
        <p:nvPicPr>
          <p:cNvPr id="12" name="Picture 11">
            <a:extLst>
              <a:ext uri="{FF2B5EF4-FFF2-40B4-BE49-F238E27FC236}">
                <a16:creationId xmlns:a16="http://schemas.microsoft.com/office/drawing/2014/main" id="{5AF71BB2-C4DB-CA4A-91EA-8F38DCF081CF}"/>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565640" y="4388587"/>
            <a:ext cx="3732335" cy="2201855"/>
          </a:xfrm>
          <a:prstGeom prst="rect">
            <a:avLst/>
          </a:prstGeom>
        </p:spPr>
      </p:pic>
    </p:spTree>
    <p:extLst>
      <p:ext uri="{BB962C8B-B14F-4D97-AF65-F5344CB8AC3E}">
        <p14:creationId xmlns:p14="http://schemas.microsoft.com/office/powerpoint/2010/main" val="12688041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8C5C5252-0945-BC46-9697-5FE9368C1EB3}"/>
              </a:ext>
            </a:extLst>
          </p:cNvPr>
          <p:cNvPicPr>
            <a:picLocks noChangeAspect="1"/>
          </p:cNvPicPr>
          <p:nvPr/>
        </p:nvPicPr>
        <p:blipFill rotWithShape="1">
          <a:blip r:embed="rId2" cstate="email">
            <a:alphaModFix amt="50000"/>
            <a:extLst>
              <a:ext uri="{28A0092B-C50C-407E-A947-70E740481C1C}">
                <a14:useLocalDpi xmlns:a14="http://schemas.microsoft.com/office/drawing/2010/main"/>
              </a:ext>
            </a:extLst>
          </a:blip>
          <a:srcRect/>
          <a:stretch/>
        </p:blipFill>
        <p:spPr>
          <a:xfrm>
            <a:off x="0" y="-1"/>
            <a:ext cx="9144000" cy="6888779"/>
          </a:xfrm>
          <a:prstGeom prst="rect">
            <a:avLst/>
          </a:prstGeom>
        </p:spPr>
      </p:pic>
      <p:sp>
        <p:nvSpPr>
          <p:cNvPr id="2" name="Title 1">
            <a:extLst>
              <a:ext uri="{FF2B5EF4-FFF2-40B4-BE49-F238E27FC236}">
                <a16:creationId xmlns:a16="http://schemas.microsoft.com/office/drawing/2014/main" id="{C7B6F0F8-256C-F248-B8A2-AEF8BBE2789D}"/>
              </a:ext>
            </a:extLst>
          </p:cNvPr>
          <p:cNvSpPr>
            <a:spLocks noGrp="1"/>
          </p:cNvSpPr>
          <p:nvPr>
            <p:ph type="title"/>
          </p:nvPr>
        </p:nvSpPr>
        <p:spPr>
          <a:xfrm>
            <a:off x="146163" y="365126"/>
            <a:ext cx="8287832" cy="1325563"/>
          </a:xfrm>
        </p:spPr>
        <p:txBody>
          <a:bodyPr/>
          <a:lstStyle/>
          <a:p>
            <a:r>
              <a:rPr lang="en-AU" b="0" dirty="0">
                <a:solidFill>
                  <a:schemeClr val="tx2"/>
                </a:solidFill>
              </a:rPr>
              <a:t>Allergies: Eating that meal could kill you…</a:t>
            </a:r>
          </a:p>
        </p:txBody>
      </p:sp>
      <p:sp>
        <p:nvSpPr>
          <p:cNvPr id="3" name="Text Placeholder 2">
            <a:extLst>
              <a:ext uri="{FF2B5EF4-FFF2-40B4-BE49-F238E27FC236}">
                <a16:creationId xmlns:a16="http://schemas.microsoft.com/office/drawing/2014/main" id="{6C8A5112-6B8F-4845-978F-1DEB6E252FD0}"/>
              </a:ext>
            </a:extLst>
          </p:cNvPr>
          <p:cNvSpPr>
            <a:spLocks noGrp="1"/>
          </p:cNvSpPr>
          <p:nvPr>
            <p:ph sz="quarter" idx="10"/>
          </p:nvPr>
        </p:nvSpPr>
        <p:spPr>
          <a:xfrm>
            <a:off x="146162" y="1994696"/>
            <a:ext cx="8803528" cy="4454525"/>
          </a:xfrm>
        </p:spPr>
        <p:txBody>
          <a:bodyPr>
            <a:normAutofit/>
          </a:bodyPr>
          <a:lstStyle/>
          <a:p>
            <a:r>
              <a:rPr lang="en-AU"/>
              <a:t>“It’s treated as a dislike, rather than an allergy. I’ve had a few chefs and waiters tell me to my face that it’s not a real allergy, but a preference.”</a:t>
            </a:r>
          </a:p>
          <a:p>
            <a:endParaRPr lang="en-AU"/>
          </a:p>
          <a:p>
            <a:r>
              <a:rPr lang="en-AU"/>
              <a:t>According to the Food Standards Agency (UK), an estimated 2 million people have a food allergy, with an average of 10 food-allergy-related deaths a year.</a:t>
            </a:r>
          </a:p>
        </p:txBody>
      </p:sp>
      <p:sp>
        <p:nvSpPr>
          <p:cNvPr id="7" name="Rectangle 6">
            <a:extLst>
              <a:ext uri="{FF2B5EF4-FFF2-40B4-BE49-F238E27FC236}">
                <a16:creationId xmlns:a16="http://schemas.microsoft.com/office/drawing/2014/main" id="{292399F4-4D11-6344-AB98-5F43645D2CDF}"/>
              </a:ext>
            </a:extLst>
          </p:cNvPr>
          <p:cNvSpPr/>
          <p:nvPr/>
        </p:nvSpPr>
        <p:spPr>
          <a:xfrm>
            <a:off x="0" y="6581002"/>
            <a:ext cx="1254369" cy="307777"/>
          </a:xfrm>
          <a:prstGeom prst="rect">
            <a:avLst/>
          </a:prstGeom>
        </p:spPr>
        <p:txBody>
          <a:bodyPr wrap="square">
            <a:spAutoFit/>
          </a:bodyPr>
          <a:lstStyle/>
          <a:p>
            <a:pPr lvl="0">
              <a:spcAft>
                <a:spcPts val="600"/>
              </a:spcAft>
              <a:defRPr/>
            </a:pPr>
            <a:r>
              <a:rPr kumimoji="0" lang="en-US" sz="1400" b="0" i="0" u="none" strike="noStrike" kern="1200" cap="none" spc="0" normalizeH="0" baseline="0" noProof="0">
                <a:ln>
                  <a:noFill/>
                </a:ln>
                <a:solidFill>
                  <a:prstClr val="black"/>
                </a:solidFill>
                <a:effectLst/>
                <a:uLnTx/>
                <a:uFillTx/>
                <a:latin typeface="Arial"/>
                <a:ea typeface="+mn-ea"/>
                <a:cs typeface="+mn-cs"/>
              </a:rPr>
              <a:t>(Kale, 2019) </a:t>
            </a:r>
            <a:endParaRPr kumimoji="0" lang="en-AU" sz="1400" b="0" i="0" u="none" strike="noStrike" kern="1200" cap="none" spc="0" normalizeH="0" baseline="0" noProof="0">
              <a:ln>
                <a:noFill/>
              </a:ln>
              <a:solidFill>
                <a:prstClr val="black"/>
              </a:solidFill>
              <a:effectLst/>
              <a:uLnTx/>
              <a:uFillTx/>
              <a:latin typeface="Arial"/>
              <a:ea typeface="+mn-ea"/>
              <a:cs typeface="+mn-cs"/>
            </a:endParaRPr>
          </a:p>
        </p:txBody>
      </p:sp>
      <p:sp>
        <p:nvSpPr>
          <p:cNvPr id="5" name="Rectangle 4">
            <a:extLst>
              <a:ext uri="{FF2B5EF4-FFF2-40B4-BE49-F238E27FC236}">
                <a16:creationId xmlns:a16="http://schemas.microsoft.com/office/drawing/2014/main" id="{7F79A69A-4711-9E4D-AE3C-E3D1B43411B2}"/>
              </a:ext>
            </a:extLst>
          </p:cNvPr>
          <p:cNvSpPr/>
          <p:nvPr/>
        </p:nvSpPr>
        <p:spPr>
          <a:xfrm>
            <a:off x="274320" y="4649724"/>
            <a:ext cx="8675370" cy="674031"/>
          </a:xfrm>
          <a:prstGeom prst="rect">
            <a:avLst/>
          </a:prstGeom>
        </p:spPr>
        <p:txBody>
          <a:bodyPr wrap="square">
            <a:spAutoFit/>
          </a:bodyPr>
          <a:lstStyle/>
          <a:p>
            <a:pPr marL="171450" lvl="0" indent="-171450" defTabSz="685800">
              <a:lnSpc>
                <a:spcPct val="90000"/>
              </a:lnSpc>
              <a:spcBef>
                <a:spcPts val="750"/>
              </a:spcBef>
              <a:buFont typeface="Arial" panose="020B0604020202020204" pitchFamily="34" charset="0"/>
              <a:buChar char="•"/>
            </a:pPr>
            <a:r>
              <a:rPr lang="en-AU" sz="2100" dirty="0">
                <a:solidFill>
                  <a:prstClr val="black"/>
                </a:solidFill>
                <a:latin typeface="Arial" panose="020B0604020202020204" pitchFamily="34" charset="0"/>
                <a:cs typeface="Arial" panose="020B0604020202020204" pitchFamily="34" charset="0"/>
              </a:rPr>
              <a:t>If restaurant staff aren’t properly trained, allergen-free meals can easily be contaminated.</a:t>
            </a:r>
          </a:p>
        </p:txBody>
      </p:sp>
    </p:spTree>
    <p:extLst>
      <p:ext uri="{BB962C8B-B14F-4D97-AF65-F5344CB8AC3E}">
        <p14:creationId xmlns:p14="http://schemas.microsoft.com/office/powerpoint/2010/main" val="36704648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9EF84A-4181-A442-B2BE-30437FB7CA3F}"/>
              </a:ext>
            </a:extLst>
          </p:cNvPr>
          <p:cNvSpPr>
            <a:spLocks noGrp="1"/>
          </p:cNvSpPr>
          <p:nvPr>
            <p:ph type="title"/>
          </p:nvPr>
        </p:nvSpPr>
        <p:spPr>
          <a:xfrm>
            <a:off x="3730752" y="484632"/>
            <a:ext cx="5047488" cy="1609344"/>
          </a:xfrm>
        </p:spPr>
        <p:txBody>
          <a:bodyPr vert="horz" lIns="91440" tIns="45720" rIns="91440" bIns="45720" rtlCol="0" anchor="ctr">
            <a:normAutofit/>
          </a:bodyPr>
          <a:lstStyle/>
          <a:p>
            <a:pPr defTabSz="914400"/>
            <a:r>
              <a:rPr lang="en-US" sz="4200" kern="1200" dirty="0">
                <a:solidFill>
                  <a:schemeClr val="tx2"/>
                </a:solidFill>
                <a:latin typeface="+mj-lt"/>
                <a:ea typeface="+mj-ea"/>
                <a:cs typeface="+mj-cs"/>
              </a:rPr>
              <a:t>Children’s Menus</a:t>
            </a:r>
          </a:p>
        </p:txBody>
      </p:sp>
      <p:pic>
        <p:nvPicPr>
          <p:cNvPr id="6" name="Picture 5">
            <a:extLst>
              <a:ext uri="{FF2B5EF4-FFF2-40B4-BE49-F238E27FC236}">
                <a16:creationId xmlns:a16="http://schemas.microsoft.com/office/drawing/2014/main" id="{562BBFC3-EC59-E84F-BA0F-7CEBE2B1ABA7}"/>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20" y="10"/>
            <a:ext cx="3353542" cy="2231126"/>
          </a:xfrm>
          <a:prstGeom prst="rect">
            <a:avLst/>
          </a:prstGeom>
        </p:spPr>
      </p:pic>
      <p:pic>
        <p:nvPicPr>
          <p:cNvPr id="7" name="Picture 6">
            <a:extLst>
              <a:ext uri="{FF2B5EF4-FFF2-40B4-BE49-F238E27FC236}">
                <a16:creationId xmlns:a16="http://schemas.microsoft.com/office/drawing/2014/main" id="{8CAA0B99-3B99-A445-A4D1-C121A82288E4}"/>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20" y="2322576"/>
            <a:ext cx="3353542" cy="2212848"/>
          </a:xfrm>
          <a:prstGeom prst="rect">
            <a:avLst/>
          </a:prstGeom>
        </p:spPr>
      </p:pic>
      <p:pic>
        <p:nvPicPr>
          <p:cNvPr id="5" name="Picture 4" descr="A person sitting at a table with a plate of food&#10;&#10;Description automatically generated">
            <a:extLst>
              <a:ext uri="{FF2B5EF4-FFF2-40B4-BE49-F238E27FC236}">
                <a16:creationId xmlns:a16="http://schemas.microsoft.com/office/drawing/2014/main" id="{1305B9F5-AD9C-BE4C-8B32-B164CC70793D}"/>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20" y="4636008"/>
            <a:ext cx="3353542" cy="2221992"/>
          </a:xfrm>
          <a:prstGeom prst="rect">
            <a:avLst/>
          </a:prstGeom>
        </p:spPr>
      </p:pic>
      <p:sp>
        <p:nvSpPr>
          <p:cNvPr id="3" name="Text Placeholder 2">
            <a:extLst>
              <a:ext uri="{FF2B5EF4-FFF2-40B4-BE49-F238E27FC236}">
                <a16:creationId xmlns:a16="http://schemas.microsoft.com/office/drawing/2014/main" id="{0D540B55-C6B4-AE40-99F7-24011EEB7F2F}"/>
              </a:ext>
            </a:extLst>
          </p:cNvPr>
          <p:cNvSpPr>
            <a:spLocks noGrp="1"/>
          </p:cNvSpPr>
          <p:nvPr>
            <p:ph type="body" sz="quarter" idx="10"/>
          </p:nvPr>
        </p:nvSpPr>
        <p:spPr>
          <a:xfrm>
            <a:off x="3353563" y="1805940"/>
            <a:ext cx="5650588" cy="4446270"/>
          </a:xfrm>
        </p:spPr>
        <p:txBody>
          <a:bodyPr vert="horz" lIns="91440" tIns="45720" rIns="91440" bIns="45720" rtlCol="0">
            <a:normAutofit/>
          </a:bodyPr>
          <a:lstStyle/>
          <a:p>
            <a:pPr indent="-228600" defTabSz="914400"/>
            <a:r>
              <a:rPr lang="en-US" sz="2000" dirty="0">
                <a:latin typeface="+mn-lt"/>
                <a:cs typeface="+mn-cs"/>
              </a:rPr>
              <a:t>One in four Aussie children are overweight or obese</a:t>
            </a:r>
          </a:p>
          <a:p>
            <a:pPr marL="0" indent="0" defTabSz="914400">
              <a:buNone/>
            </a:pPr>
            <a:endParaRPr lang="en-US" sz="2000" dirty="0">
              <a:latin typeface="+mn-lt"/>
              <a:cs typeface="+mn-cs"/>
            </a:endParaRPr>
          </a:p>
          <a:p>
            <a:pPr indent="-228600" defTabSz="914400"/>
            <a:r>
              <a:rPr lang="en-US" sz="2000" dirty="0">
                <a:latin typeface="+mn-lt"/>
                <a:cs typeface="+mn-cs"/>
              </a:rPr>
              <a:t>Parents want something appealing to children and healthy</a:t>
            </a:r>
          </a:p>
          <a:p>
            <a:pPr indent="-228600" defTabSz="914400"/>
            <a:endParaRPr lang="en-US" sz="2000" dirty="0">
              <a:latin typeface="+mn-lt"/>
              <a:cs typeface="+mn-cs"/>
            </a:endParaRPr>
          </a:p>
          <a:p>
            <a:pPr indent="-228600" defTabSz="914400"/>
            <a:r>
              <a:rPr lang="en-US" sz="2000" dirty="0"/>
              <a:t>"Now, parents still want to have fun and go out and include their kids, too, while giving them something nutritious and interesting to eat."</a:t>
            </a:r>
          </a:p>
          <a:p>
            <a:pPr marL="0" indent="0" defTabSz="914400">
              <a:buNone/>
            </a:pPr>
            <a:endParaRPr lang="en-US" sz="2000" dirty="0">
              <a:latin typeface="+mn-lt"/>
              <a:cs typeface="+mn-cs"/>
            </a:endParaRPr>
          </a:p>
          <a:p>
            <a:pPr indent="-228600" defTabSz="914400"/>
            <a:r>
              <a:rPr lang="en-US" sz="2000" dirty="0">
                <a:latin typeface="+mn-lt"/>
                <a:cs typeface="+mn-cs"/>
              </a:rPr>
              <a:t>Activity packs beyond </a:t>
            </a:r>
            <a:r>
              <a:rPr lang="en-US" sz="2000" dirty="0" err="1">
                <a:latin typeface="+mn-lt"/>
                <a:cs typeface="+mn-cs"/>
              </a:rPr>
              <a:t>colouring</a:t>
            </a:r>
            <a:r>
              <a:rPr lang="en-US" sz="2000" dirty="0">
                <a:latin typeface="+mn-lt"/>
                <a:cs typeface="+mn-cs"/>
              </a:rPr>
              <a:t> in books and pencils- it needs to be strategic, on brand and memorable</a:t>
            </a:r>
          </a:p>
          <a:p>
            <a:pPr marL="0" indent="0" defTabSz="914400">
              <a:buNone/>
            </a:pPr>
            <a:endParaRPr lang="en-US" sz="1700" dirty="0">
              <a:latin typeface="+mn-lt"/>
              <a:cs typeface="+mn-cs"/>
            </a:endParaRPr>
          </a:p>
          <a:p>
            <a:pPr indent="-228600" defTabSz="914400"/>
            <a:endParaRPr lang="en-US" sz="1700" dirty="0">
              <a:latin typeface="+mn-lt"/>
              <a:cs typeface="+mn-cs"/>
            </a:endParaRPr>
          </a:p>
        </p:txBody>
      </p:sp>
      <p:sp>
        <p:nvSpPr>
          <p:cNvPr id="8" name="Rectangle 7">
            <a:extLst>
              <a:ext uri="{FF2B5EF4-FFF2-40B4-BE49-F238E27FC236}">
                <a16:creationId xmlns:a16="http://schemas.microsoft.com/office/drawing/2014/main" id="{1B4BD0D0-FA22-5445-AFFB-8C8320018F46}"/>
              </a:ext>
            </a:extLst>
          </p:cNvPr>
          <p:cNvSpPr/>
          <p:nvPr/>
        </p:nvSpPr>
        <p:spPr>
          <a:xfrm>
            <a:off x="7670202" y="6550223"/>
            <a:ext cx="1473777" cy="307777"/>
          </a:xfrm>
          <a:prstGeom prst="rect">
            <a:avLst/>
          </a:prstGeom>
        </p:spPr>
        <p:txBody>
          <a:bodyPr wrap="square">
            <a:spAutoFit/>
          </a:bodyPr>
          <a:lstStyle/>
          <a:p>
            <a:pPr lvl="0">
              <a:spcAft>
                <a:spcPts val="600"/>
              </a:spcAft>
              <a:defRPr/>
            </a:pPr>
            <a:r>
              <a:rPr kumimoji="0" lang="en-US" sz="1400" b="0" i="0" u="none" strike="noStrike" kern="1200" cap="none" spc="0" normalizeH="0" baseline="0" noProof="0" dirty="0">
                <a:ln>
                  <a:noFill/>
                </a:ln>
                <a:solidFill>
                  <a:prstClr val="black"/>
                </a:solidFill>
                <a:effectLst/>
                <a:uLnTx/>
                <a:uFillTx/>
                <a:latin typeface="Arial"/>
                <a:ea typeface="+mn-ea"/>
                <a:cs typeface="+mn-cs"/>
              </a:rPr>
              <a:t>(Wilden, 2019) </a:t>
            </a:r>
            <a:endParaRPr kumimoji="0" lang="en-AU" sz="1400" b="0" i="0" u="none" strike="noStrike" kern="1200" cap="none" spc="0" normalizeH="0" baseline="0" noProof="0" dirty="0">
              <a:ln>
                <a:noFill/>
              </a:ln>
              <a:solidFill>
                <a:prstClr val="black"/>
              </a:solidFill>
              <a:effectLst/>
              <a:uLnTx/>
              <a:uFillTx/>
              <a:latin typeface="Arial"/>
              <a:ea typeface="+mn-ea"/>
              <a:cs typeface="+mn-cs"/>
            </a:endParaRPr>
          </a:p>
        </p:txBody>
      </p:sp>
    </p:spTree>
    <p:extLst>
      <p:ext uri="{BB962C8B-B14F-4D97-AF65-F5344CB8AC3E}">
        <p14:creationId xmlns:p14="http://schemas.microsoft.com/office/powerpoint/2010/main" val="35617913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A2A2AB-8BEE-D843-9E85-057852F725F7}"/>
              </a:ext>
            </a:extLst>
          </p:cNvPr>
          <p:cNvSpPr>
            <a:spLocks noGrp="1"/>
          </p:cNvSpPr>
          <p:nvPr>
            <p:ph type="title"/>
          </p:nvPr>
        </p:nvSpPr>
        <p:spPr>
          <a:xfrm>
            <a:off x="57295" y="101332"/>
            <a:ext cx="6195060" cy="1325563"/>
          </a:xfrm>
        </p:spPr>
        <p:txBody>
          <a:bodyPr>
            <a:normAutofit/>
          </a:bodyPr>
          <a:lstStyle/>
          <a:p>
            <a:r>
              <a:rPr lang="en-AU" dirty="0">
                <a:solidFill>
                  <a:schemeClr val="tx2"/>
                </a:solidFill>
              </a:rPr>
              <a:t>4.4 Activity: Compare restaurant menus from Dubai and Sydney</a:t>
            </a:r>
          </a:p>
        </p:txBody>
      </p:sp>
      <p:sp>
        <p:nvSpPr>
          <p:cNvPr id="3" name="Text Placeholder 2">
            <a:extLst>
              <a:ext uri="{FF2B5EF4-FFF2-40B4-BE49-F238E27FC236}">
                <a16:creationId xmlns:a16="http://schemas.microsoft.com/office/drawing/2014/main" id="{780C0F61-B328-B64E-9464-630F063CF3FE}"/>
              </a:ext>
            </a:extLst>
          </p:cNvPr>
          <p:cNvSpPr>
            <a:spLocks noGrp="1"/>
          </p:cNvSpPr>
          <p:nvPr>
            <p:ph type="body" sz="quarter" idx="10"/>
          </p:nvPr>
        </p:nvSpPr>
        <p:spPr>
          <a:xfrm>
            <a:off x="1" y="1567248"/>
            <a:ext cx="9219304" cy="1861752"/>
          </a:xfrm>
        </p:spPr>
        <p:txBody>
          <a:bodyPr/>
          <a:lstStyle/>
          <a:p>
            <a:r>
              <a:rPr lang="en-AU" dirty="0"/>
              <a:t>Review the menus from 2 restaurants- Both are Lebanese in different parts of the world.</a:t>
            </a:r>
          </a:p>
          <a:p>
            <a:pPr marL="0" indent="0">
              <a:buNone/>
            </a:pPr>
            <a:endParaRPr lang="en-AU" dirty="0"/>
          </a:p>
          <a:p>
            <a:r>
              <a:rPr lang="en-AU" dirty="0"/>
              <a:t>How do they compare in terms of dietary requirements and children’s offerings?</a:t>
            </a:r>
          </a:p>
        </p:txBody>
      </p:sp>
      <p:pic>
        <p:nvPicPr>
          <p:cNvPr id="5" name="Picture 4">
            <a:extLst>
              <a:ext uri="{FF2B5EF4-FFF2-40B4-BE49-F238E27FC236}">
                <a16:creationId xmlns:a16="http://schemas.microsoft.com/office/drawing/2014/main" id="{44A5CED2-0CB3-8849-AE25-1C8ABD01D73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 y="4996248"/>
            <a:ext cx="3039036" cy="1861752"/>
          </a:xfrm>
          <a:prstGeom prst="rect">
            <a:avLst/>
          </a:prstGeom>
        </p:spPr>
      </p:pic>
      <p:pic>
        <p:nvPicPr>
          <p:cNvPr id="6" name="Picture 5">
            <a:extLst>
              <a:ext uri="{FF2B5EF4-FFF2-40B4-BE49-F238E27FC236}">
                <a16:creationId xmlns:a16="http://schemas.microsoft.com/office/drawing/2014/main" id="{9283CCF0-FC08-B543-A108-059E72BA11EF}"/>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3039037" y="4996248"/>
            <a:ext cx="3213318" cy="1861752"/>
          </a:xfrm>
          <a:prstGeom prst="rect">
            <a:avLst/>
          </a:prstGeom>
        </p:spPr>
      </p:pic>
      <p:pic>
        <p:nvPicPr>
          <p:cNvPr id="7" name="Picture 6">
            <a:extLst>
              <a:ext uri="{FF2B5EF4-FFF2-40B4-BE49-F238E27FC236}">
                <a16:creationId xmlns:a16="http://schemas.microsoft.com/office/drawing/2014/main" id="{5262BA84-C691-FA40-BD82-EF90D6041F8D}"/>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6252355" y="4996248"/>
            <a:ext cx="2891645" cy="1861752"/>
          </a:xfrm>
          <a:prstGeom prst="rect">
            <a:avLst/>
          </a:prstGeom>
        </p:spPr>
      </p:pic>
      <p:pic>
        <p:nvPicPr>
          <p:cNvPr id="8" name="Picture 7">
            <a:extLst>
              <a:ext uri="{FF2B5EF4-FFF2-40B4-BE49-F238E27FC236}">
                <a16:creationId xmlns:a16="http://schemas.microsoft.com/office/drawing/2014/main" id="{40B9A744-3FC8-8748-AD19-F5881AEC39CB}"/>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645696" y="3855393"/>
            <a:ext cx="2017763" cy="669130"/>
          </a:xfrm>
          <a:prstGeom prst="rect">
            <a:avLst/>
          </a:prstGeom>
        </p:spPr>
      </p:pic>
      <p:pic>
        <p:nvPicPr>
          <p:cNvPr id="9" name="Picture 8">
            <a:extLst>
              <a:ext uri="{FF2B5EF4-FFF2-40B4-BE49-F238E27FC236}">
                <a16:creationId xmlns:a16="http://schemas.microsoft.com/office/drawing/2014/main" id="{50B08BC9-6F32-9843-94A1-DB7736159700}"/>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1186181" y="3709705"/>
            <a:ext cx="2540000" cy="798896"/>
          </a:xfrm>
          <a:prstGeom prst="rect">
            <a:avLst/>
          </a:prstGeom>
        </p:spPr>
      </p:pic>
    </p:spTree>
    <p:extLst>
      <p:ext uri="{BB962C8B-B14F-4D97-AF65-F5344CB8AC3E}">
        <p14:creationId xmlns:p14="http://schemas.microsoft.com/office/powerpoint/2010/main" val="41254461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323307-311B-074E-B972-9C0CCBE08D36}"/>
              </a:ext>
            </a:extLst>
          </p:cNvPr>
          <p:cNvSpPr>
            <a:spLocks noGrp="1"/>
          </p:cNvSpPr>
          <p:nvPr>
            <p:ph type="title"/>
          </p:nvPr>
        </p:nvSpPr>
        <p:spPr>
          <a:xfrm>
            <a:off x="262891" y="1"/>
            <a:ext cx="3691889" cy="994410"/>
          </a:xfrm>
        </p:spPr>
        <p:txBody>
          <a:bodyPr/>
          <a:lstStyle/>
          <a:p>
            <a:r>
              <a:rPr lang="en-AU" dirty="0">
                <a:solidFill>
                  <a:schemeClr val="tx2"/>
                </a:solidFill>
              </a:rPr>
              <a:t>Menu Engineering</a:t>
            </a:r>
          </a:p>
        </p:txBody>
      </p:sp>
      <p:sp>
        <p:nvSpPr>
          <p:cNvPr id="3" name="Text Placeholder 2">
            <a:extLst>
              <a:ext uri="{FF2B5EF4-FFF2-40B4-BE49-F238E27FC236}">
                <a16:creationId xmlns:a16="http://schemas.microsoft.com/office/drawing/2014/main" id="{02957AB0-D384-0D4C-A4CD-6219187C5954}"/>
              </a:ext>
            </a:extLst>
          </p:cNvPr>
          <p:cNvSpPr>
            <a:spLocks noGrp="1"/>
          </p:cNvSpPr>
          <p:nvPr>
            <p:ph type="body" sz="quarter" idx="10"/>
          </p:nvPr>
        </p:nvSpPr>
        <p:spPr>
          <a:xfrm>
            <a:off x="55800" y="971340"/>
            <a:ext cx="8662587" cy="509749"/>
          </a:xfrm>
        </p:spPr>
        <p:txBody>
          <a:bodyPr/>
          <a:lstStyle/>
          <a:p>
            <a:pPr marL="0" indent="0">
              <a:buNone/>
            </a:pPr>
            <a:r>
              <a:rPr lang="en-US" sz="2400" i="1"/>
              <a:t>80% of your profits come from about 20% of your menu items </a:t>
            </a:r>
          </a:p>
        </p:txBody>
      </p:sp>
      <p:sp>
        <p:nvSpPr>
          <p:cNvPr id="4" name="Rectangle 3">
            <a:extLst>
              <a:ext uri="{FF2B5EF4-FFF2-40B4-BE49-F238E27FC236}">
                <a16:creationId xmlns:a16="http://schemas.microsoft.com/office/drawing/2014/main" id="{E68EB5D8-3AC3-4B4A-A003-3351902A2E94}"/>
              </a:ext>
            </a:extLst>
          </p:cNvPr>
          <p:cNvSpPr/>
          <p:nvPr/>
        </p:nvSpPr>
        <p:spPr>
          <a:xfrm>
            <a:off x="55800" y="6486846"/>
            <a:ext cx="4710510" cy="276999"/>
          </a:xfrm>
          <a:prstGeom prst="rect">
            <a:avLst/>
          </a:prstGeom>
        </p:spPr>
        <p:txBody>
          <a:bodyPr wrap="square">
            <a:spAutoFit/>
          </a:bodyPr>
          <a:lstStyle/>
          <a:p>
            <a:pPr lvl="0">
              <a:spcAft>
                <a:spcPts val="600"/>
              </a:spcAft>
              <a:defRPr/>
            </a:pPr>
            <a:r>
              <a:rPr kumimoji="0" lang="en-US" sz="1200" b="0" i="0" u="none" strike="noStrike" kern="1200" cap="none" spc="0" normalizeH="0" baseline="0" noProof="0">
                <a:ln>
                  <a:noFill/>
                </a:ln>
                <a:solidFill>
                  <a:prstClr val="black"/>
                </a:solidFill>
                <a:effectLst/>
                <a:uLnTx/>
                <a:uFillTx/>
                <a:latin typeface="Arial"/>
                <a:ea typeface="+mn-ea"/>
                <a:cs typeface="+mn-cs"/>
              </a:rPr>
              <a:t>(Restaurant Profit Margin ,</a:t>
            </a:r>
            <a:r>
              <a:rPr lang="en-AU" sz="1200"/>
              <a:t>Rewards Network</a:t>
            </a:r>
            <a:r>
              <a:rPr kumimoji="0" lang="en-US" sz="1200" b="0" i="0" u="none" strike="noStrike" kern="1200" cap="none" spc="0" normalizeH="0" baseline="0" noProof="0">
                <a:ln>
                  <a:noFill/>
                </a:ln>
                <a:solidFill>
                  <a:prstClr val="black"/>
                </a:solidFill>
                <a:effectLst/>
                <a:uLnTx/>
                <a:uFillTx/>
                <a:latin typeface="Arial"/>
                <a:ea typeface="+mn-ea"/>
                <a:cs typeface="+mn-cs"/>
              </a:rPr>
              <a:t>, 2019, pages 16-19) </a:t>
            </a:r>
            <a:endParaRPr kumimoji="0" lang="en-AU" sz="1200" b="0" i="0" u="none" strike="noStrike" kern="1200" cap="none" spc="0" normalizeH="0" baseline="0" noProof="0">
              <a:ln>
                <a:noFill/>
              </a:ln>
              <a:solidFill>
                <a:prstClr val="black"/>
              </a:solidFill>
              <a:effectLst/>
              <a:uLnTx/>
              <a:uFillTx/>
              <a:latin typeface="Arial"/>
              <a:ea typeface="+mn-ea"/>
              <a:cs typeface="+mn-cs"/>
            </a:endParaRPr>
          </a:p>
        </p:txBody>
      </p:sp>
      <p:pic>
        <p:nvPicPr>
          <p:cNvPr id="6" name="Picture 5" descr="A screenshot of a cell phone&#10;&#10;Description automatically generated">
            <a:extLst>
              <a:ext uri="{FF2B5EF4-FFF2-40B4-BE49-F238E27FC236}">
                <a16:creationId xmlns:a16="http://schemas.microsoft.com/office/drawing/2014/main" id="{DBCE2FA1-1A73-954E-8C38-9C98800F4E01}"/>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55800" y="1760010"/>
            <a:ext cx="5085388" cy="4240158"/>
          </a:xfrm>
          <a:prstGeom prst="rect">
            <a:avLst/>
          </a:prstGeom>
        </p:spPr>
      </p:pic>
      <p:sp>
        <p:nvSpPr>
          <p:cNvPr id="5" name="Rectangle 4">
            <a:extLst>
              <a:ext uri="{FF2B5EF4-FFF2-40B4-BE49-F238E27FC236}">
                <a16:creationId xmlns:a16="http://schemas.microsoft.com/office/drawing/2014/main" id="{F0195AF0-F518-874B-9727-2FB9F6ADEAF5}"/>
              </a:ext>
            </a:extLst>
          </p:cNvPr>
          <p:cNvSpPr/>
          <p:nvPr/>
        </p:nvSpPr>
        <p:spPr>
          <a:xfrm>
            <a:off x="5085000" y="1586976"/>
            <a:ext cx="4059000" cy="5078313"/>
          </a:xfrm>
          <a:prstGeom prst="rect">
            <a:avLst/>
          </a:prstGeom>
        </p:spPr>
        <p:txBody>
          <a:bodyPr wrap="square">
            <a:spAutoFit/>
          </a:bodyPr>
          <a:lstStyle/>
          <a:p>
            <a:r>
              <a:rPr lang="en-AU" b="1" dirty="0"/>
              <a:t>Star</a:t>
            </a:r>
            <a:r>
              <a:rPr lang="en-AU" dirty="0"/>
              <a:t> (high profit, high popularity):</a:t>
            </a:r>
            <a:br>
              <a:rPr lang="en-AU" dirty="0"/>
            </a:br>
            <a:r>
              <a:rPr lang="en-AU" dirty="0"/>
              <a:t>dishes that people love and that make you money. </a:t>
            </a:r>
          </a:p>
          <a:p>
            <a:endParaRPr lang="en-AU" dirty="0"/>
          </a:p>
          <a:p>
            <a:r>
              <a:rPr lang="en-AU" b="1" dirty="0"/>
              <a:t>Plow horse </a:t>
            </a:r>
            <a:r>
              <a:rPr lang="en-AU" dirty="0"/>
              <a:t>(low profit, high popularity): dishes that people love and that you break even on — but make up in volume. </a:t>
            </a:r>
          </a:p>
          <a:p>
            <a:endParaRPr lang="en-AU" dirty="0"/>
          </a:p>
          <a:p>
            <a:r>
              <a:rPr lang="en-AU" b="1" dirty="0"/>
              <a:t>Dog</a:t>
            </a:r>
            <a:r>
              <a:rPr lang="en-AU" dirty="0"/>
              <a:t> (low profit, low popularity): dishes that do not get ordered and that cost you a lot of money to prepare. </a:t>
            </a:r>
          </a:p>
          <a:p>
            <a:endParaRPr lang="en-AU" dirty="0"/>
          </a:p>
          <a:p>
            <a:r>
              <a:rPr lang="en-AU" b="1" dirty="0"/>
              <a:t>Puzzle </a:t>
            </a:r>
            <a:r>
              <a:rPr lang="en-AU" dirty="0"/>
              <a:t>(high profit, low popularity): Dishes that do not get ordered, but that would make you money if they did. </a:t>
            </a:r>
          </a:p>
        </p:txBody>
      </p:sp>
    </p:spTree>
    <p:extLst>
      <p:ext uri="{BB962C8B-B14F-4D97-AF65-F5344CB8AC3E}">
        <p14:creationId xmlns:p14="http://schemas.microsoft.com/office/powerpoint/2010/main" val="6217894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323307-311B-074E-B972-9C0CCBE08D36}"/>
              </a:ext>
            </a:extLst>
          </p:cNvPr>
          <p:cNvSpPr>
            <a:spLocks noGrp="1"/>
          </p:cNvSpPr>
          <p:nvPr>
            <p:ph type="title" idx="4294967295"/>
          </p:nvPr>
        </p:nvSpPr>
        <p:spPr>
          <a:xfrm>
            <a:off x="0" y="120650"/>
            <a:ext cx="5956300" cy="993775"/>
          </a:xfrm>
        </p:spPr>
        <p:txBody>
          <a:bodyPr>
            <a:normAutofit/>
          </a:bodyPr>
          <a:lstStyle/>
          <a:p>
            <a:r>
              <a:rPr lang="en-AU" b="0" dirty="0">
                <a:solidFill>
                  <a:schemeClr val="tx2"/>
                </a:solidFill>
              </a:rPr>
              <a:t>Menu Engineering continued…</a:t>
            </a:r>
          </a:p>
        </p:txBody>
      </p:sp>
      <p:sp>
        <p:nvSpPr>
          <p:cNvPr id="8" name="Text Placeholder 7">
            <a:extLst>
              <a:ext uri="{FF2B5EF4-FFF2-40B4-BE49-F238E27FC236}">
                <a16:creationId xmlns:a16="http://schemas.microsoft.com/office/drawing/2014/main" id="{40E3AFEA-D37E-B343-BFF4-B5A515AE9EF9}"/>
              </a:ext>
            </a:extLst>
          </p:cNvPr>
          <p:cNvSpPr>
            <a:spLocks noGrp="1"/>
          </p:cNvSpPr>
          <p:nvPr>
            <p:ph type="body" sz="quarter" idx="4294967295"/>
          </p:nvPr>
        </p:nvSpPr>
        <p:spPr>
          <a:xfrm>
            <a:off x="-1" y="1114425"/>
            <a:ext cx="6079253" cy="5100638"/>
          </a:xfrm>
        </p:spPr>
        <p:txBody>
          <a:bodyPr>
            <a:normAutofit fontScale="92500" lnSpcReduction="10000"/>
          </a:bodyPr>
          <a:lstStyle/>
          <a:p>
            <a:pPr marL="0" indent="0">
              <a:buNone/>
            </a:pPr>
            <a:r>
              <a:rPr lang="en-AU" dirty="0"/>
              <a:t>Analysis and cross referencing:</a:t>
            </a:r>
          </a:p>
          <a:p>
            <a:r>
              <a:rPr lang="en-AU" dirty="0"/>
              <a:t>POS system breakdown</a:t>
            </a:r>
          </a:p>
          <a:p>
            <a:r>
              <a:rPr lang="en-AU" dirty="0"/>
              <a:t>Cost per dish (and possibly labour- how many moves in plating per dish?)</a:t>
            </a:r>
          </a:p>
          <a:p>
            <a:pPr marL="0" indent="0">
              <a:buNone/>
            </a:pPr>
            <a:endParaRPr lang="en-AU" dirty="0"/>
          </a:p>
          <a:p>
            <a:pPr marL="0" indent="0">
              <a:buNone/>
            </a:pPr>
            <a:r>
              <a:rPr lang="en-AU" dirty="0"/>
              <a:t>Tips</a:t>
            </a:r>
          </a:p>
          <a:p>
            <a:pPr>
              <a:lnSpc>
                <a:spcPct val="110000"/>
              </a:lnSpc>
            </a:pPr>
            <a:r>
              <a:rPr lang="en-AU" dirty="0"/>
              <a:t>Dump the Dogs! These are not even worth tweaking</a:t>
            </a:r>
          </a:p>
          <a:p>
            <a:pPr>
              <a:lnSpc>
                <a:spcPct val="110000"/>
              </a:lnSpc>
            </a:pPr>
            <a:r>
              <a:rPr lang="en-AU" dirty="0"/>
              <a:t>Add variety to the Plough horses- these could be potential stars! Could you offer add-ons for these dishes?</a:t>
            </a:r>
          </a:p>
          <a:p>
            <a:pPr>
              <a:lnSpc>
                <a:spcPct val="110000"/>
              </a:lnSpc>
            </a:pPr>
            <a:r>
              <a:rPr lang="en-AU" dirty="0"/>
              <a:t>Do you need multiples of a dish?</a:t>
            </a:r>
          </a:p>
          <a:p>
            <a:pPr>
              <a:lnSpc>
                <a:spcPct val="110000"/>
              </a:lnSpc>
            </a:pPr>
            <a:r>
              <a:rPr lang="en-AU" dirty="0"/>
              <a:t>Increase prices modestly on Stars</a:t>
            </a:r>
          </a:p>
          <a:p>
            <a:pPr>
              <a:lnSpc>
                <a:spcPct val="110000"/>
              </a:lnSpc>
            </a:pPr>
            <a:r>
              <a:rPr lang="en-AU" dirty="0"/>
              <a:t>Any dishes that use ingredients only for that dish on the menu might need tweaking</a:t>
            </a:r>
          </a:p>
          <a:p>
            <a:endParaRPr lang="en-AU" dirty="0"/>
          </a:p>
        </p:txBody>
      </p:sp>
      <p:pic>
        <p:nvPicPr>
          <p:cNvPr id="9" name="Picture 8">
            <a:extLst>
              <a:ext uri="{FF2B5EF4-FFF2-40B4-BE49-F238E27FC236}">
                <a16:creationId xmlns:a16="http://schemas.microsoft.com/office/drawing/2014/main" id="{ECE1D983-3B35-7246-A4CC-0D95AEAD5F66}"/>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6400800" y="3632025"/>
            <a:ext cx="2743200" cy="3225975"/>
          </a:xfrm>
          <a:prstGeom prst="rect">
            <a:avLst/>
          </a:prstGeom>
        </p:spPr>
      </p:pic>
      <p:pic>
        <p:nvPicPr>
          <p:cNvPr id="13" name="Picture 12">
            <a:extLst>
              <a:ext uri="{FF2B5EF4-FFF2-40B4-BE49-F238E27FC236}">
                <a16:creationId xmlns:a16="http://schemas.microsoft.com/office/drawing/2014/main" id="{0BA273B9-92CE-A54B-9F0D-7F2D20C5319C}"/>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400801" y="-8820"/>
            <a:ext cx="2743200" cy="3735000"/>
          </a:xfrm>
          <a:prstGeom prst="rect">
            <a:avLst/>
          </a:prstGeom>
        </p:spPr>
      </p:pic>
      <p:pic>
        <p:nvPicPr>
          <p:cNvPr id="15" name="Picture 14">
            <a:extLst>
              <a:ext uri="{FF2B5EF4-FFF2-40B4-BE49-F238E27FC236}">
                <a16:creationId xmlns:a16="http://schemas.microsoft.com/office/drawing/2014/main" id="{27791AD9-6989-7B4E-A970-D9897C90B29A}"/>
              </a:ext>
            </a:extLst>
          </p:cNvPr>
          <p:cNvPicPr>
            <a:picLocks noChangeAspect="1"/>
          </p:cNvPicPr>
          <p:nvPr/>
        </p:nvPicPr>
        <p:blipFill rotWithShape="1">
          <a:blip r:embed="rId5" cstate="email">
            <a:extLst>
              <a:ext uri="{BEBA8EAE-BF5A-486C-A8C5-ECC9F3942E4B}">
                <a14:imgProps xmlns:a14="http://schemas.microsoft.com/office/drawing/2010/main">
                  <a14:imgLayer r:embed="rId6">
                    <a14:imgEffect>
                      <a14:backgroundRemoval t="7018" b="89474" l="9524" r="99524">
                        <a14:foregroundMark x1="24762" y1="40351" x2="48095" y2="35088"/>
                        <a14:foregroundMark x1="48095" y1="35088" x2="72381" y2="47368"/>
                        <a14:foregroundMark x1="72381" y1="47368" x2="90952" y2="43860"/>
                        <a14:foregroundMark x1="90952" y1="43860" x2="73333" y2="63158"/>
                        <a14:foregroundMark x1="73333" y1="63158" x2="34286" y2="38596"/>
                        <a14:foregroundMark x1="34286" y1="38596" x2="53333" y2="26316"/>
                        <a14:foregroundMark x1="53333" y1="26316" x2="90476" y2="28070"/>
                        <a14:foregroundMark x1="90476" y1="28070" x2="89524" y2="47368"/>
                        <a14:foregroundMark x1="80000" y1="7018" x2="99048" y2="15789"/>
                        <a14:foregroundMark x1="99048" y1="15789" x2="96190" y2="82456"/>
                        <a14:foregroundMark x1="96190" y1="82456" x2="94286" y2="17544"/>
                        <a14:foregroundMark x1="72857" y1="12281" x2="31429" y2="21053"/>
                        <a14:foregroundMark x1="31429" y1="21053" x2="40476" y2="78947"/>
                        <a14:foregroundMark x1="40476" y1="78947" x2="61905" y2="82456"/>
                        <a14:foregroundMark x1="61905" y1="82456" x2="77143" y2="80702"/>
                        <a14:foregroundMark x1="18095" y1="17544" x2="30000" y2="78947"/>
                        <a14:foregroundMark x1="99524" y1="12281" x2="99524" y2="12281"/>
                        <a14:foregroundMark x1="31429" y1="92982" x2="53333" y2="96491"/>
                        <a14:foregroundMark x1="53333" y1="96491" x2="73810" y2="87719"/>
                        <a14:foregroundMark x1="73810" y1="87719" x2="97619" y2="89474"/>
                        <a14:foregroundMark x1="97619" y1="89474" x2="33333" y2="78947"/>
                      </a14:backgroundRemoval>
                    </a14:imgEffect>
                  </a14:imgLayer>
                </a14:imgProps>
              </a:ext>
              <a:ext uri="{28A0092B-C50C-407E-A947-70E740481C1C}">
                <a14:useLocalDpi xmlns:a14="http://schemas.microsoft.com/office/drawing/2010/main"/>
              </a:ext>
            </a:extLst>
          </a:blip>
          <a:srcRect/>
          <a:stretch/>
        </p:blipFill>
        <p:spPr>
          <a:xfrm>
            <a:off x="6768548" y="327025"/>
            <a:ext cx="2375452" cy="646330"/>
          </a:xfrm>
          <a:prstGeom prst="rect">
            <a:avLst/>
          </a:prstGeom>
        </p:spPr>
      </p:pic>
      <p:sp>
        <p:nvSpPr>
          <p:cNvPr id="16" name="Rectangle 15">
            <a:extLst>
              <a:ext uri="{FF2B5EF4-FFF2-40B4-BE49-F238E27FC236}">
                <a16:creationId xmlns:a16="http://schemas.microsoft.com/office/drawing/2014/main" id="{306904B0-2741-C44F-8AF8-361EE0A85AC5}"/>
              </a:ext>
            </a:extLst>
          </p:cNvPr>
          <p:cNvSpPr/>
          <p:nvPr/>
        </p:nvSpPr>
        <p:spPr>
          <a:xfrm>
            <a:off x="55800" y="6486846"/>
            <a:ext cx="4710510" cy="276999"/>
          </a:xfrm>
          <a:prstGeom prst="rect">
            <a:avLst/>
          </a:prstGeom>
        </p:spPr>
        <p:txBody>
          <a:bodyPr wrap="square">
            <a:spAutoFit/>
          </a:bodyPr>
          <a:lstStyle/>
          <a:p>
            <a:pPr lvl="0">
              <a:spcAft>
                <a:spcPts val="600"/>
              </a:spcAft>
              <a:defRPr/>
            </a:pPr>
            <a:r>
              <a:rPr kumimoji="0" lang="en-US" sz="1200" b="0" i="0" u="none" strike="noStrike" kern="1200" cap="none" spc="0" normalizeH="0" baseline="0" noProof="0">
                <a:ln>
                  <a:noFill/>
                </a:ln>
                <a:solidFill>
                  <a:prstClr val="black"/>
                </a:solidFill>
                <a:effectLst/>
                <a:uLnTx/>
                <a:uFillTx/>
                <a:latin typeface="Arial"/>
                <a:ea typeface="+mn-ea"/>
                <a:cs typeface="+mn-cs"/>
              </a:rPr>
              <a:t>(Restaurant Profit Margin ,</a:t>
            </a:r>
            <a:r>
              <a:rPr lang="en-AU" sz="1200"/>
              <a:t>Rewards Network</a:t>
            </a:r>
            <a:r>
              <a:rPr kumimoji="0" lang="en-US" sz="1200" b="0" i="0" u="none" strike="noStrike" kern="1200" cap="none" spc="0" normalizeH="0" baseline="0" noProof="0">
                <a:ln>
                  <a:noFill/>
                </a:ln>
                <a:solidFill>
                  <a:prstClr val="black"/>
                </a:solidFill>
                <a:effectLst/>
                <a:uLnTx/>
                <a:uFillTx/>
                <a:latin typeface="Arial"/>
                <a:ea typeface="+mn-ea"/>
                <a:cs typeface="+mn-cs"/>
              </a:rPr>
              <a:t>, 2019, pages 16-19) </a:t>
            </a:r>
            <a:endParaRPr kumimoji="0" lang="en-AU" sz="1200" b="0" i="0" u="none" strike="noStrike" kern="1200" cap="none" spc="0" normalizeH="0" baseline="0" noProof="0">
              <a:ln>
                <a:noFill/>
              </a:ln>
              <a:solidFill>
                <a:prstClr val="black"/>
              </a:solidFill>
              <a:effectLst/>
              <a:uLnTx/>
              <a:uFillTx/>
              <a:latin typeface="Arial"/>
              <a:ea typeface="+mn-ea"/>
              <a:cs typeface="+mn-cs"/>
            </a:endParaRPr>
          </a:p>
        </p:txBody>
      </p:sp>
    </p:spTree>
    <p:extLst>
      <p:ext uri="{BB962C8B-B14F-4D97-AF65-F5344CB8AC3E}">
        <p14:creationId xmlns:p14="http://schemas.microsoft.com/office/powerpoint/2010/main" val="3862234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8">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8">
                                            <p:txEl>
                                              <p:pRg st="7" end="7"/>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8">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8">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750ACBA-27D9-2441-96C5-008DB86071E4}"/>
              </a:ext>
            </a:extLst>
          </p:cNvPr>
          <p:cNvPicPr>
            <a:picLocks noChangeAspect="1"/>
          </p:cNvPicPr>
          <p:nvPr/>
        </p:nvPicPr>
        <p:blipFill>
          <a:blip r:embed="rId3"/>
          <a:stretch>
            <a:fillRect/>
          </a:stretch>
        </p:blipFill>
        <p:spPr>
          <a:xfrm>
            <a:off x="0" y="1862880"/>
            <a:ext cx="9144000" cy="4625788"/>
          </a:xfrm>
          <a:prstGeom prst="rect">
            <a:avLst/>
          </a:prstGeom>
        </p:spPr>
      </p:pic>
      <p:sp>
        <p:nvSpPr>
          <p:cNvPr id="3" name="Rectangle 2">
            <a:extLst>
              <a:ext uri="{FF2B5EF4-FFF2-40B4-BE49-F238E27FC236}">
                <a16:creationId xmlns:a16="http://schemas.microsoft.com/office/drawing/2014/main" id="{E280E001-E317-AD49-9CBF-B1FAD8179AE2}"/>
              </a:ext>
            </a:extLst>
          </p:cNvPr>
          <p:cNvSpPr/>
          <p:nvPr/>
        </p:nvSpPr>
        <p:spPr>
          <a:xfrm>
            <a:off x="0" y="6488668"/>
            <a:ext cx="1573957" cy="307777"/>
          </a:xfrm>
          <a:prstGeom prst="rect">
            <a:avLst/>
          </a:prstGeom>
        </p:spPr>
        <p:txBody>
          <a:bodyPr wrap="none">
            <a:spAutoFit/>
          </a:bodyPr>
          <a:lstStyle/>
          <a:p>
            <a:r>
              <a:rPr lang="en-AU" sz="1400"/>
              <a:t>(Van Duyne, n.d.)</a:t>
            </a:r>
          </a:p>
        </p:txBody>
      </p:sp>
      <p:sp>
        <p:nvSpPr>
          <p:cNvPr id="4" name="Title 1">
            <a:extLst>
              <a:ext uri="{FF2B5EF4-FFF2-40B4-BE49-F238E27FC236}">
                <a16:creationId xmlns:a16="http://schemas.microsoft.com/office/drawing/2014/main" id="{C1A89AB1-142D-E34B-BF19-D087C3DE25A1}"/>
              </a:ext>
            </a:extLst>
          </p:cNvPr>
          <p:cNvSpPr txBox="1">
            <a:spLocks/>
          </p:cNvSpPr>
          <p:nvPr/>
        </p:nvSpPr>
        <p:spPr>
          <a:xfrm>
            <a:off x="240631" y="207278"/>
            <a:ext cx="5956300" cy="993775"/>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300" b="1" kern="1200">
                <a:solidFill>
                  <a:schemeClr val="tx1"/>
                </a:solidFill>
                <a:latin typeface="Arial" panose="020B0604020202020204" pitchFamily="34" charset="0"/>
                <a:ea typeface="+mj-ea"/>
                <a:cs typeface="Arial" panose="020B0604020202020204" pitchFamily="34" charset="0"/>
              </a:defRPr>
            </a:lvl1pPr>
          </a:lstStyle>
          <a:p>
            <a:r>
              <a:rPr lang="en-AU" b="0" dirty="0">
                <a:solidFill>
                  <a:schemeClr val="tx2"/>
                </a:solidFill>
              </a:rPr>
              <a:t>Example of Menu Engineering</a:t>
            </a:r>
          </a:p>
        </p:txBody>
      </p:sp>
    </p:spTree>
    <p:extLst>
      <p:ext uri="{BB962C8B-B14F-4D97-AF65-F5344CB8AC3E}">
        <p14:creationId xmlns:p14="http://schemas.microsoft.com/office/powerpoint/2010/main" val="24185411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D03170-F9E9-F946-8ED6-0B2C33F79844}"/>
              </a:ext>
            </a:extLst>
          </p:cNvPr>
          <p:cNvSpPr>
            <a:spLocks noGrp="1"/>
          </p:cNvSpPr>
          <p:nvPr>
            <p:ph type="title"/>
          </p:nvPr>
        </p:nvSpPr>
        <p:spPr>
          <a:xfrm>
            <a:off x="194311" y="216536"/>
            <a:ext cx="6902681" cy="1325563"/>
          </a:xfrm>
        </p:spPr>
        <p:txBody>
          <a:bodyPr>
            <a:normAutofit/>
          </a:bodyPr>
          <a:lstStyle/>
          <a:p>
            <a:r>
              <a:rPr lang="en-AU" sz="2500" dirty="0">
                <a:solidFill>
                  <a:schemeClr val="tx2"/>
                </a:solidFill>
              </a:rPr>
              <a:t>4.5 Activity: Where do you think the following dishes would fit into our quadrants? Explain your reasoning.</a:t>
            </a:r>
          </a:p>
        </p:txBody>
      </p:sp>
      <p:pic>
        <p:nvPicPr>
          <p:cNvPr id="4" name="Picture 3" descr="A screenshot of a cell phone&#10;&#10;Description automatically generated">
            <a:extLst>
              <a:ext uri="{FF2B5EF4-FFF2-40B4-BE49-F238E27FC236}">
                <a16:creationId xmlns:a16="http://schemas.microsoft.com/office/drawing/2014/main" id="{467A305D-2B7B-1E4B-9A88-121A89BE1726}"/>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3770550" y="2102910"/>
            <a:ext cx="5085388" cy="4240158"/>
          </a:xfrm>
          <a:prstGeom prst="rect">
            <a:avLst/>
          </a:prstGeom>
        </p:spPr>
      </p:pic>
      <p:pic>
        <p:nvPicPr>
          <p:cNvPr id="5" name="Picture 4">
            <a:extLst>
              <a:ext uri="{FF2B5EF4-FFF2-40B4-BE49-F238E27FC236}">
                <a16:creationId xmlns:a16="http://schemas.microsoft.com/office/drawing/2014/main" id="{87CE9152-E7E1-A040-B27A-AA9F9D23DA9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81423" y="1702860"/>
            <a:ext cx="1200360" cy="1200360"/>
          </a:xfrm>
          <a:prstGeom prst="rect">
            <a:avLst/>
          </a:prstGeom>
        </p:spPr>
      </p:pic>
      <p:pic>
        <p:nvPicPr>
          <p:cNvPr id="6" name="Picture 5">
            <a:extLst>
              <a:ext uri="{FF2B5EF4-FFF2-40B4-BE49-F238E27FC236}">
                <a16:creationId xmlns:a16="http://schemas.microsoft.com/office/drawing/2014/main" id="{0BEBE9D3-2D98-FD4B-997F-41B4CA265FC9}"/>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88062" y="3063981"/>
            <a:ext cx="1408411" cy="1408411"/>
          </a:xfrm>
          <a:prstGeom prst="rect">
            <a:avLst/>
          </a:prstGeom>
        </p:spPr>
      </p:pic>
      <p:pic>
        <p:nvPicPr>
          <p:cNvPr id="7" name="Picture 6">
            <a:extLst>
              <a:ext uri="{FF2B5EF4-FFF2-40B4-BE49-F238E27FC236}">
                <a16:creationId xmlns:a16="http://schemas.microsoft.com/office/drawing/2014/main" id="{3F8C48AB-B436-3B4D-BDB7-EACC98B30CEF}"/>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1854334" y="1806934"/>
            <a:ext cx="1625300" cy="1573941"/>
          </a:xfrm>
          <a:prstGeom prst="rect">
            <a:avLst/>
          </a:prstGeom>
        </p:spPr>
      </p:pic>
      <p:pic>
        <p:nvPicPr>
          <p:cNvPr id="8" name="Picture 7">
            <a:extLst>
              <a:ext uri="{FF2B5EF4-FFF2-40B4-BE49-F238E27FC236}">
                <a16:creationId xmlns:a16="http://schemas.microsoft.com/office/drawing/2014/main" id="{B269C4A8-B3B0-FA4B-B077-282738C0F40E}"/>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1987389" y="3645710"/>
            <a:ext cx="1342667" cy="895149"/>
          </a:xfrm>
          <a:prstGeom prst="rect">
            <a:avLst/>
          </a:prstGeom>
        </p:spPr>
      </p:pic>
      <p:pic>
        <p:nvPicPr>
          <p:cNvPr id="9" name="Picture 8">
            <a:extLst>
              <a:ext uri="{FF2B5EF4-FFF2-40B4-BE49-F238E27FC236}">
                <a16:creationId xmlns:a16="http://schemas.microsoft.com/office/drawing/2014/main" id="{E8CAF14A-496E-F346-9DCB-0CD399CD309E}"/>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48991" y="4796782"/>
            <a:ext cx="1196473" cy="1684420"/>
          </a:xfrm>
          <a:prstGeom prst="rect">
            <a:avLst/>
          </a:prstGeom>
        </p:spPr>
      </p:pic>
      <p:pic>
        <p:nvPicPr>
          <p:cNvPr id="11" name="Picture 10">
            <a:extLst>
              <a:ext uri="{FF2B5EF4-FFF2-40B4-BE49-F238E27FC236}">
                <a16:creationId xmlns:a16="http://schemas.microsoft.com/office/drawing/2014/main" id="{C7EC6F7B-A10D-7742-880F-9865F97AB315}"/>
              </a:ext>
            </a:extLst>
          </p:cNvPr>
          <p:cNvPicPr>
            <a:picLocks noChangeAspect="1"/>
          </p:cNvPicPr>
          <p:nvPr/>
        </p:nvPicPr>
        <p:blipFill rotWithShape="1">
          <a:blip r:embed="rId8" cstate="email">
            <a:extLst>
              <a:ext uri="{28A0092B-C50C-407E-A947-70E740481C1C}">
                <a14:useLocalDpi xmlns:a14="http://schemas.microsoft.com/office/drawing/2010/main"/>
              </a:ext>
            </a:extLst>
          </a:blip>
          <a:srcRect l="24293" r="26974"/>
          <a:stretch/>
        </p:blipFill>
        <p:spPr>
          <a:xfrm>
            <a:off x="1577811" y="4323457"/>
            <a:ext cx="819156" cy="2353259"/>
          </a:xfrm>
          <a:prstGeom prst="rect">
            <a:avLst/>
          </a:prstGeom>
        </p:spPr>
      </p:pic>
    </p:spTree>
    <p:extLst>
      <p:ext uri="{BB962C8B-B14F-4D97-AF65-F5344CB8AC3E}">
        <p14:creationId xmlns:p14="http://schemas.microsoft.com/office/powerpoint/2010/main" val="315971168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7FE794-3C41-734B-976A-766363AE7B0F}"/>
              </a:ext>
            </a:extLst>
          </p:cNvPr>
          <p:cNvSpPr>
            <a:spLocks noGrp="1"/>
          </p:cNvSpPr>
          <p:nvPr>
            <p:ph type="title"/>
          </p:nvPr>
        </p:nvSpPr>
        <p:spPr>
          <a:xfrm>
            <a:off x="125217" y="193949"/>
            <a:ext cx="6902681" cy="529408"/>
          </a:xfrm>
        </p:spPr>
        <p:txBody>
          <a:bodyPr>
            <a:normAutofit fontScale="90000"/>
          </a:bodyPr>
          <a:lstStyle/>
          <a:p>
            <a:r>
              <a:rPr lang="en-AU" dirty="0">
                <a:solidFill>
                  <a:schemeClr val="tx2"/>
                </a:solidFill>
              </a:rPr>
              <a:t>Let’s look at this example…</a:t>
            </a:r>
          </a:p>
        </p:txBody>
      </p:sp>
      <p:pic>
        <p:nvPicPr>
          <p:cNvPr id="1026" name="Picture 2" descr="Solved: 10. A) Complete The Menu Engineering Worksheet Rep... | Chegg.com">
            <a:extLst>
              <a:ext uri="{FF2B5EF4-FFF2-40B4-BE49-F238E27FC236}">
                <a16:creationId xmlns:a16="http://schemas.microsoft.com/office/drawing/2014/main" id="{57F027BF-CA56-3545-B121-143E7D38C134}"/>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rcRect l="3426" t="3367" r="2233" b="4987"/>
          <a:stretch/>
        </p:blipFill>
        <p:spPr bwMode="auto">
          <a:xfrm>
            <a:off x="744613" y="781818"/>
            <a:ext cx="8163082" cy="5799183"/>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4ABCA29E-4984-E146-AE46-F065BDF61263}"/>
              </a:ext>
            </a:extLst>
          </p:cNvPr>
          <p:cNvSpPr/>
          <p:nvPr/>
        </p:nvSpPr>
        <p:spPr>
          <a:xfrm>
            <a:off x="0" y="6581001"/>
            <a:ext cx="4222679" cy="323165"/>
          </a:xfrm>
          <a:prstGeom prst="rect">
            <a:avLst/>
          </a:prstGeom>
        </p:spPr>
        <p:txBody>
          <a:bodyPr wrap="square">
            <a:spAutoFit/>
          </a:bodyPr>
          <a:lstStyle/>
          <a:p>
            <a:r>
              <a:rPr lang="en-AU" sz="1500" i="1" dirty="0"/>
              <a:t>Be careful! The axes are switched around here. </a:t>
            </a:r>
          </a:p>
        </p:txBody>
      </p:sp>
    </p:spTree>
    <p:extLst>
      <p:ext uri="{BB962C8B-B14F-4D97-AF65-F5344CB8AC3E}">
        <p14:creationId xmlns:p14="http://schemas.microsoft.com/office/powerpoint/2010/main" val="99161686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AA171F1-42C9-EB42-B552-DE5E24FBC3CE}"/>
              </a:ext>
            </a:extLst>
          </p:cNvPr>
          <p:cNvPicPr>
            <a:picLocks noChangeAspect="1"/>
          </p:cNvPicPr>
          <p:nvPr/>
        </p:nvPicPr>
        <p:blipFill>
          <a:blip r:embed="rId2" cstate="email">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a:ext>
            </a:extLst>
          </a:blip>
          <a:stretch>
            <a:fillRect/>
          </a:stretch>
        </p:blipFill>
        <p:spPr>
          <a:xfrm>
            <a:off x="125730" y="630622"/>
            <a:ext cx="4366260" cy="6227378"/>
          </a:xfrm>
          <a:prstGeom prst="rect">
            <a:avLst/>
          </a:prstGeom>
        </p:spPr>
      </p:pic>
      <p:sp>
        <p:nvSpPr>
          <p:cNvPr id="4" name="Title 3">
            <a:extLst>
              <a:ext uri="{FF2B5EF4-FFF2-40B4-BE49-F238E27FC236}">
                <a16:creationId xmlns:a16="http://schemas.microsoft.com/office/drawing/2014/main" id="{62DE27D4-F8AE-4D4E-8067-D81D191958CC}"/>
              </a:ext>
            </a:extLst>
          </p:cNvPr>
          <p:cNvSpPr>
            <a:spLocks noGrp="1"/>
          </p:cNvSpPr>
          <p:nvPr>
            <p:ph type="title"/>
          </p:nvPr>
        </p:nvSpPr>
        <p:spPr>
          <a:xfrm>
            <a:off x="125730" y="195648"/>
            <a:ext cx="6902681" cy="434974"/>
          </a:xfrm>
        </p:spPr>
        <p:txBody>
          <a:bodyPr>
            <a:normAutofit/>
          </a:bodyPr>
          <a:lstStyle/>
          <a:p>
            <a:r>
              <a:rPr lang="en-AU" sz="2400" dirty="0">
                <a:solidFill>
                  <a:schemeClr val="tx2"/>
                </a:solidFill>
              </a:rPr>
              <a:t>Boathouse Shelly Beach regular vs. COVID</a:t>
            </a:r>
          </a:p>
        </p:txBody>
      </p:sp>
      <p:pic>
        <p:nvPicPr>
          <p:cNvPr id="10" name="Picture 9" descr="A screenshot of a cell phone&#10;&#10;Description automatically generated">
            <a:extLst>
              <a:ext uri="{FF2B5EF4-FFF2-40B4-BE49-F238E27FC236}">
                <a16:creationId xmlns:a16="http://schemas.microsoft.com/office/drawing/2014/main" id="{127885FA-239D-5D4A-8329-D613DEB082C6}"/>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4491990" y="946573"/>
            <a:ext cx="2971801" cy="495751"/>
          </a:xfrm>
          <a:prstGeom prst="rect">
            <a:avLst/>
          </a:prstGeom>
        </p:spPr>
      </p:pic>
      <p:grpSp>
        <p:nvGrpSpPr>
          <p:cNvPr id="12" name="Group 11">
            <a:extLst>
              <a:ext uri="{FF2B5EF4-FFF2-40B4-BE49-F238E27FC236}">
                <a16:creationId xmlns:a16="http://schemas.microsoft.com/office/drawing/2014/main" id="{00ED3DE4-FB00-2946-A88C-B84193BA9236}"/>
              </a:ext>
            </a:extLst>
          </p:cNvPr>
          <p:cNvGrpSpPr/>
          <p:nvPr/>
        </p:nvGrpSpPr>
        <p:grpSpPr>
          <a:xfrm>
            <a:off x="4491990" y="1568121"/>
            <a:ext cx="2244376" cy="5289879"/>
            <a:chOff x="4491990" y="630622"/>
            <a:chExt cx="2244376" cy="5289879"/>
          </a:xfrm>
        </p:grpSpPr>
        <p:pic>
          <p:nvPicPr>
            <p:cNvPr id="7" name="Picture 6" descr="A screenshot of a cell phone&#10;&#10;Description automatically generated">
              <a:extLst>
                <a:ext uri="{FF2B5EF4-FFF2-40B4-BE49-F238E27FC236}">
                  <a16:creationId xmlns:a16="http://schemas.microsoft.com/office/drawing/2014/main" id="{C843900B-44DC-1148-A8B2-7DA835AA6EF4}"/>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4491990" y="630622"/>
              <a:ext cx="2206487" cy="1604076"/>
            </a:xfrm>
            <a:prstGeom prst="rect">
              <a:avLst/>
            </a:prstGeom>
          </p:spPr>
        </p:pic>
        <p:pic>
          <p:nvPicPr>
            <p:cNvPr id="8" name="Picture 7" descr="A screenshot of a cell phone&#10;&#10;Description automatically generated">
              <a:extLst>
                <a:ext uri="{FF2B5EF4-FFF2-40B4-BE49-F238E27FC236}">
                  <a16:creationId xmlns:a16="http://schemas.microsoft.com/office/drawing/2014/main" id="{F84A8FCF-D01E-014C-859E-69947E47B222}"/>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4797855" y="2234698"/>
              <a:ext cx="1900622" cy="1990910"/>
            </a:xfrm>
            <a:prstGeom prst="rect">
              <a:avLst/>
            </a:prstGeom>
          </p:spPr>
        </p:pic>
        <p:pic>
          <p:nvPicPr>
            <p:cNvPr id="9" name="Picture 8" descr="A screenshot of a cell phone&#10;&#10;Description automatically generated">
              <a:extLst>
                <a:ext uri="{FF2B5EF4-FFF2-40B4-BE49-F238E27FC236}">
                  <a16:creationId xmlns:a16="http://schemas.microsoft.com/office/drawing/2014/main" id="{1FA4CC2A-B12A-884B-96E3-E7EB559DAC54}"/>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4797855" y="3990047"/>
              <a:ext cx="1938511" cy="1496353"/>
            </a:xfrm>
            <a:prstGeom prst="rect">
              <a:avLst/>
            </a:prstGeom>
          </p:spPr>
        </p:pic>
        <p:pic>
          <p:nvPicPr>
            <p:cNvPr id="11" name="Picture 10" descr="A screenshot of a cell phone&#10;&#10;Description automatically generated">
              <a:extLst>
                <a:ext uri="{FF2B5EF4-FFF2-40B4-BE49-F238E27FC236}">
                  <a16:creationId xmlns:a16="http://schemas.microsoft.com/office/drawing/2014/main" id="{FEF31CD0-5F47-B949-81F0-AA0DAA45427E}"/>
                </a:ext>
              </a:extLst>
            </p:cNvPr>
            <p:cNvPicPr>
              <a:picLocks noChangeAspect="1"/>
            </p:cNvPicPr>
            <p:nvPr/>
          </p:nvPicPr>
          <p:blipFill rotWithShape="1">
            <a:blip r:embed="rId8" cstate="email">
              <a:extLst>
                <a:ext uri="{28A0092B-C50C-407E-A947-70E740481C1C}">
                  <a14:useLocalDpi xmlns:a14="http://schemas.microsoft.com/office/drawing/2010/main"/>
                </a:ext>
              </a:extLst>
            </a:blip>
            <a:srcRect/>
            <a:stretch/>
          </p:blipFill>
          <p:spPr>
            <a:xfrm>
              <a:off x="4797856" y="5612197"/>
              <a:ext cx="1900622" cy="308304"/>
            </a:xfrm>
            <a:prstGeom prst="rect">
              <a:avLst/>
            </a:prstGeom>
          </p:spPr>
        </p:pic>
      </p:grpSp>
      <p:sp>
        <p:nvSpPr>
          <p:cNvPr id="13" name="TextBox 12">
            <a:extLst>
              <a:ext uri="{FF2B5EF4-FFF2-40B4-BE49-F238E27FC236}">
                <a16:creationId xmlns:a16="http://schemas.microsoft.com/office/drawing/2014/main" id="{62574C24-BD17-184A-9F14-E0BCC78420C1}"/>
              </a:ext>
            </a:extLst>
          </p:cNvPr>
          <p:cNvSpPr txBox="1"/>
          <p:nvPr/>
        </p:nvSpPr>
        <p:spPr>
          <a:xfrm>
            <a:off x="4564543" y="1260344"/>
            <a:ext cx="1321905" cy="307777"/>
          </a:xfrm>
          <a:prstGeom prst="rect">
            <a:avLst/>
          </a:prstGeom>
          <a:noFill/>
        </p:spPr>
        <p:txBody>
          <a:bodyPr wrap="square" rtlCol="0">
            <a:spAutoFit/>
          </a:bodyPr>
          <a:lstStyle/>
          <a:p>
            <a:r>
              <a:rPr lang="en-AU" sz="1400" dirty="0"/>
              <a:t>(In May, 2020)</a:t>
            </a:r>
          </a:p>
        </p:txBody>
      </p:sp>
      <p:sp>
        <p:nvSpPr>
          <p:cNvPr id="14" name="TextBox 13">
            <a:extLst>
              <a:ext uri="{FF2B5EF4-FFF2-40B4-BE49-F238E27FC236}">
                <a16:creationId xmlns:a16="http://schemas.microsoft.com/office/drawing/2014/main" id="{D7B0E465-E93D-734B-A43D-A3169979AFAA}"/>
              </a:ext>
            </a:extLst>
          </p:cNvPr>
          <p:cNvSpPr txBox="1"/>
          <p:nvPr/>
        </p:nvSpPr>
        <p:spPr>
          <a:xfrm>
            <a:off x="6736366" y="1930454"/>
            <a:ext cx="2296815" cy="2585323"/>
          </a:xfrm>
          <a:prstGeom prst="rect">
            <a:avLst/>
          </a:prstGeom>
          <a:noFill/>
        </p:spPr>
        <p:txBody>
          <a:bodyPr wrap="square" rtlCol="0">
            <a:spAutoFit/>
          </a:bodyPr>
          <a:lstStyle/>
          <a:p>
            <a:r>
              <a:rPr lang="en-AU" b="1" i="1">
                <a:solidFill>
                  <a:schemeClr val="bg1">
                    <a:lumMod val="65000"/>
                  </a:schemeClr>
                </a:solidFill>
              </a:rPr>
              <a:t>Question</a:t>
            </a:r>
          </a:p>
          <a:p>
            <a:endParaRPr lang="en-AU" i="1">
              <a:solidFill>
                <a:schemeClr val="bg1">
                  <a:lumMod val="65000"/>
                </a:schemeClr>
              </a:solidFill>
            </a:endParaRPr>
          </a:p>
          <a:p>
            <a:r>
              <a:rPr lang="en-AU" i="1">
                <a:solidFill>
                  <a:schemeClr val="bg1">
                    <a:lumMod val="65000"/>
                  </a:schemeClr>
                </a:solidFill>
              </a:rPr>
              <a:t>From your knowledge of menu engineering, which quadrants do you think the Boathouse were most likely to offer during COVID?</a:t>
            </a:r>
          </a:p>
        </p:txBody>
      </p:sp>
      <p:sp>
        <p:nvSpPr>
          <p:cNvPr id="15" name="TextBox 14">
            <a:extLst>
              <a:ext uri="{FF2B5EF4-FFF2-40B4-BE49-F238E27FC236}">
                <a16:creationId xmlns:a16="http://schemas.microsoft.com/office/drawing/2014/main" id="{8B1E7308-22FE-AB46-8C00-48034C536A8F}"/>
              </a:ext>
            </a:extLst>
          </p:cNvPr>
          <p:cNvSpPr txBox="1"/>
          <p:nvPr/>
        </p:nvSpPr>
        <p:spPr>
          <a:xfrm>
            <a:off x="1684184" y="1194448"/>
            <a:ext cx="1321905" cy="307777"/>
          </a:xfrm>
          <a:prstGeom prst="rect">
            <a:avLst/>
          </a:prstGeom>
          <a:noFill/>
        </p:spPr>
        <p:txBody>
          <a:bodyPr wrap="square" rtlCol="0">
            <a:spAutoFit/>
          </a:bodyPr>
          <a:lstStyle/>
          <a:p>
            <a:r>
              <a:rPr lang="en-AU" sz="1400">
                <a:solidFill>
                  <a:schemeClr val="bg1"/>
                </a:solidFill>
              </a:rPr>
              <a:t>Regular Menu</a:t>
            </a:r>
          </a:p>
        </p:txBody>
      </p:sp>
    </p:spTree>
    <p:extLst>
      <p:ext uri="{BB962C8B-B14F-4D97-AF65-F5344CB8AC3E}">
        <p14:creationId xmlns:p14="http://schemas.microsoft.com/office/powerpoint/2010/main" val="39936581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FFF200-D5D0-FD47-BB7A-7DD294AA4F83}"/>
              </a:ext>
            </a:extLst>
          </p:cNvPr>
          <p:cNvSpPr>
            <a:spLocks noGrp="1"/>
          </p:cNvSpPr>
          <p:nvPr>
            <p:ph type="title"/>
          </p:nvPr>
        </p:nvSpPr>
        <p:spPr>
          <a:xfrm>
            <a:off x="224390" y="249623"/>
            <a:ext cx="4992503" cy="664777"/>
          </a:xfrm>
        </p:spPr>
        <p:txBody>
          <a:bodyPr/>
          <a:lstStyle/>
          <a:p>
            <a:r>
              <a:rPr lang="en-AU" dirty="0">
                <a:solidFill>
                  <a:schemeClr val="tx2"/>
                </a:solidFill>
              </a:rPr>
              <a:t>Menu Design and Layout</a:t>
            </a:r>
          </a:p>
        </p:txBody>
      </p:sp>
      <p:sp>
        <p:nvSpPr>
          <p:cNvPr id="3" name="Text Placeholder 2">
            <a:extLst>
              <a:ext uri="{FF2B5EF4-FFF2-40B4-BE49-F238E27FC236}">
                <a16:creationId xmlns:a16="http://schemas.microsoft.com/office/drawing/2014/main" id="{8CBEC900-8D91-A941-825A-FAEA215013E8}"/>
              </a:ext>
            </a:extLst>
          </p:cNvPr>
          <p:cNvSpPr>
            <a:spLocks noGrp="1"/>
          </p:cNvSpPr>
          <p:nvPr>
            <p:ph type="body" sz="quarter" idx="10"/>
          </p:nvPr>
        </p:nvSpPr>
        <p:spPr>
          <a:xfrm>
            <a:off x="55800" y="1117773"/>
            <a:ext cx="6046617" cy="4878766"/>
          </a:xfrm>
        </p:spPr>
        <p:txBody>
          <a:bodyPr>
            <a:normAutofit/>
          </a:bodyPr>
          <a:lstStyle/>
          <a:p>
            <a:r>
              <a:rPr lang="en-AU" dirty="0"/>
              <a:t>List items from most </a:t>
            </a:r>
            <a:r>
              <a:rPr lang="en-AU" b="1" i="1" dirty="0"/>
              <a:t>profitable</a:t>
            </a:r>
            <a:r>
              <a:rPr lang="en-AU" dirty="0"/>
              <a:t> to least profitable- </a:t>
            </a:r>
            <a:r>
              <a:rPr lang="en-AU" sz="1500" dirty="0"/>
              <a:t>(not by most expensive)</a:t>
            </a:r>
          </a:p>
          <a:p>
            <a:pPr marL="0" indent="0">
              <a:buNone/>
            </a:pPr>
            <a:endParaRPr lang="en-AU" dirty="0"/>
          </a:p>
          <a:p>
            <a:r>
              <a:rPr lang="en-AU" dirty="0"/>
              <a:t>Group similar menu items together</a:t>
            </a:r>
          </a:p>
          <a:p>
            <a:pPr marL="0" indent="0">
              <a:buNone/>
            </a:pPr>
            <a:endParaRPr lang="en-AU" dirty="0"/>
          </a:p>
          <a:p>
            <a:r>
              <a:rPr lang="en-AU" dirty="0"/>
              <a:t>Putting 5 options in each section is optimal- appetiser, mains, salads etc.</a:t>
            </a:r>
          </a:p>
          <a:p>
            <a:pPr marL="0" indent="0">
              <a:buNone/>
            </a:pPr>
            <a:endParaRPr lang="en-AU" dirty="0"/>
          </a:p>
          <a:p>
            <a:r>
              <a:rPr lang="en-AU" dirty="0"/>
              <a:t>The more columns, the less control you have over where you guest’s eyes will go</a:t>
            </a:r>
          </a:p>
          <a:p>
            <a:pPr marL="0" indent="0">
              <a:buNone/>
            </a:pPr>
            <a:endParaRPr lang="en-AU" dirty="0"/>
          </a:p>
          <a:p>
            <a:r>
              <a:rPr lang="en-AU" dirty="0"/>
              <a:t>Try and avoid printing on both sides- half of people never turn the menu over</a:t>
            </a:r>
          </a:p>
          <a:p>
            <a:pPr marL="0" indent="0">
              <a:buNone/>
            </a:pPr>
            <a:endParaRPr lang="en-AU" sz="1500" dirty="0"/>
          </a:p>
        </p:txBody>
      </p:sp>
      <p:sp>
        <p:nvSpPr>
          <p:cNvPr id="4" name="Rectangle 3">
            <a:extLst>
              <a:ext uri="{FF2B5EF4-FFF2-40B4-BE49-F238E27FC236}">
                <a16:creationId xmlns:a16="http://schemas.microsoft.com/office/drawing/2014/main" id="{8004FFBE-9FF7-9048-8723-006F6040901D}"/>
              </a:ext>
            </a:extLst>
          </p:cNvPr>
          <p:cNvSpPr/>
          <p:nvPr/>
        </p:nvSpPr>
        <p:spPr>
          <a:xfrm>
            <a:off x="55800" y="6486846"/>
            <a:ext cx="4710510" cy="276999"/>
          </a:xfrm>
          <a:prstGeom prst="rect">
            <a:avLst/>
          </a:prstGeom>
        </p:spPr>
        <p:txBody>
          <a:bodyPr wrap="square">
            <a:spAutoFit/>
          </a:bodyPr>
          <a:lstStyle/>
          <a:p>
            <a:pPr lvl="0">
              <a:spcAft>
                <a:spcPts val="600"/>
              </a:spcAft>
              <a:defRPr/>
            </a:pPr>
            <a:r>
              <a:rPr kumimoji="0" lang="en-US" sz="1200" b="0" i="0" u="none" strike="noStrike" kern="1200" cap="none" spc="0" normalizeH="0" baseline="0" noProof="0">
                <a:ln>
                  <a:noFill/>
                </a:ln>
                <a:solidFill>
                  <a:prstClr val="black"/>
                </a:solidFill>
                <a:effectLst/>
                <a:uLnTx/>
                <a:uFillTx/>
                <a:latin typeface="Arial"/>
                <a:ea typeface="+mn-ea"/>
                <a:cs typeface="+mn-cs"/>
              </a:rPr>
              <a:t>(Restaurant Menu Design ,</a:t>
            </a:r>
            <a:r>
              <a:rPr lang="en-AU" sz="1200"/>
              <a:t>Rewards Network</a:t>
            </a:r>
            <a:r>
              <a:rPr kumimoji="0" lang="en-US" sz="1200" b="0" i="0" u="none" strike="noStrike" kern="1200" cap="none" spc="0" normalizeH="0" baseline="0" noProof="0">
                <a:ln>
                  <a:noFill/>
                </a:ln>
                <a:solidFill>
                  <a:prstClr val="black"/>
                </a:solidFill>
                <a:effectLst/>
                <a:uLnTx/>
                <a:uFillTx/>
                <a:latin typeface="Arial"/>
                <a:ea typeface="+mn-ea"/>
                <a:cs typeface="+mn-cs"/>
              </a:rPr>
              <a:t>, 2019, pages 5- 9) </a:t>
            </a:r>
            <a:endParaRPr kumimoji="0" lang="en-AU" sz="1200" b="0" i="0" u="none" strike="noStrike" kern="1200" cap="none" spc="0" normalizeH="0" baseline="0" noProof="0">
              <a:ln>
                <a:noFill/>
              </a:ln>
              <a:solidFill>
                <a:prstClr val="black"/>
              </a:solidFill>
              <a:effectLst/>
              <a:uLnTx/>
              <a:uFillTx/>
              <a:latin typeface="Arial"/>
              <a:ea typeface="+mn-ea"/>
              <a:cs typeface="+mn-cs"/>
            </a:endParaRPr>
          </a:p>
        </p:txBody>
      </p:sp>
      <p:pic>
        <p:nvPicPr>
          <p:cNvPr id="7" name="Picture 6" descr="A picture containing holding&#10;&#10;Description automatically generated">
            <a:extLst>
              <a:ext uri="{FF2B5EF4-FFF2-40B4-BE49-F238E27FC236}">
                <a16:creationId xmlns:a16="http://schemas.microsoft.com/office/drawing/2014/main" id="{46C91510-5A38-D049-9CE6-D665C532D668}"/>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471194" y="0"/>
            <a:ext cx="2746791" cy="6858000"/>
          </a:xfrm>
          <a:prstGeom prst="rect">
            <a:avLst/>
          </a:prstGeom>
        </p:spPr>
      </p:pic>
      <p:pic>
        <p:nvPicPr>
          <p:cNvPr id="8" name="Picture 7">
            <a:extLst>
              <a:ext uri="{FF2B5EF4-FFF2-40B4-BE49-F238E27FC236}">
                <a16:creationId xmlns:a16="http://schemas.microsoft.com/office/drawing/2014/main" id="{D111EAF6-BCBA-DF4F-B682-F2D8787FA903}"/>
              </a:ext>
            </a:extLst>
          </p:cNvPr>
          <p:cNvPicPr>
            <a:picLocks noChangeAspect="1"/>
          </p:cNvPicPr>
          <p:nvPr/>
        </p:nvPicPr>
        <p:blipFill rotWithShape="1">
          <a:blip r:embed="rId3" cstate="email">
            <a:extLst>
              <a:ext uri="{BEBA8EAE-BF5A-486C-A8C5-ECC9F3942E4B}">
                <a14:imgProps xmlns:a14="http://schemas.microsoft.com/office/drawing/2010/main">
                  <a14:imgLayer r:embed="rId4">
                    <a14:imgEffect>
                      <a14:backgroundRemoval t="7018" b="89474" l="9524" r="99524">
                        <a14:foregroundMark x1="24762" y1="40351" x2="48095" y2="35088"/>
                        <a14:foregroundMark x1="48095" y1="35088" x2="72381" y2="47368"/>
                        <a14:foregroundMark x1="72381" y1="47368" x2="90952" y2="43860"/>
                        <a14:foregroundMark x1="90952" y1="43860" x2="73333" y2="63158"/>
                        <a14:foregroundMark x1="73333" y1="63158" x2="34286" y2="38596"/>
                        <a14:foregroundMark x1="34286" y1="38596" x2="53333" y2="26316"/>
                        <a14:foregroundMark x1="53333" y1="26316" x2="90476" y2="28070"/>
                        <a14:foregroundMark x1="90476" y1="28070" x2="89524" y2="47368"/>
                        <a14:foregroundMark x1="80000" y1="7018" x2="99048" y2="15789"/>
                        <a14:foregroundMark x1="99048" y1="15789" x2="96190" y2="82456"/>
                        <a14:foregroundMark x1="96190" y1="82456" x2="94286" y2="17544"/>
                        <a14:foregroundMark x1="72857" y1="12281" x2="31429" y2="21053"/>
                        <a14:foregroundMark x1="31429" y1="21053" x2="40476" y2="78947"/>
                        <a14:foregroundMark x1="40476" y1="78947" x2="61905" y2="82456"/>
                        <a14:foregroundMark x1="61905" y1="82456" x2="77143" y2="80702"/>
                        <a14:foregroundMark x1="18095" y1="17544" x2="30000" y2="78947"/>
                        <a14:foregroundMark x1="99524" y1="12281" x2="99524" y2="12281"/>
                        <a14:foregroundMark x1="31429" y1="92982" x2="53333" y2="96491"/>
                        <a14:foregroundMark x1="53333" y1="96491" x2="73810" y2="87719"/>
                        <a14:foregroundMark x1="73810" y1="87719" x2="97619" y2="89474"/>
                        <a14:foregroundMark x1="97619" y1="89474" x2="33333" y2="78947"/>
                      </a14:backgroundRemoval>
                    </a14:imgEffect>
                  </a14:imgLayer>
                </a14:imgProps>
              </a:ext>
              <a:ext uri="{28A0092B-C50C-407E-A947-70E740481C1C}">
                <a14:useLocalDpi xmlns:a14="http://schemas.microsoft.com/office/drawing/2010/main"/>
              </a:ext>
            </a:extLst>
          </a:blip>
          <a:srcRect/>
          <a:stretch/>
        </p:blipFill>
        <p:spPr>
          <a:xfrm>
            <a:off x="6768548" y="327025"/>
            <a:ext cx="2375452" cy="646330"/>
          </a:xfrm>
          <a:prstGeom prst="rect">
            <a:avLst/>
          </a:prstGeom>
        </p:spPr>
      </p:pic>
    </p:spTree>
    <p:extLst>
      <p:ext uri="{BB962C8B-B14F-4D97-AF65-F5344CB8AC3E}">
        <p14:creationId xmlns:p14="http://schemas.microsoft.com/office/powerpoint/2010/main" val="32109714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FFF200-D5D0-FD47-BB7A-7DD294AA4F83}"/>
              </a:ext>
            </a:extLst>
          </p:cNvPr>
          <p:cNvSpPr>
            <a:spLocks noGrp="1"/>
          </p:cNvSpPr>
          <p:nvPr>
            <p:ph type="title"/>
          </p:nvPr>
        </p:nvSpPr>
        <p:spPr>
          <a:xfrm>
            <a:off x="3907856" y="791037"/>
            <a:ext cx="5131170" cy="1286160"/>
          </a:xfrm>
        </p:spPr>
        <p:txBody>
          <a:bodyPr vert="horz" lIns="91440" tIns="45720" rIns="91440" bIns="45720" rtlCol="0" anchor="b">
            <a:normAutofit/>
          </a:bodyPr>
          <a:lstStyle/>
          <a:p>
            <a:pPr defTabSz="914400"/>
            <a:r>
              <a:rPr lang="en-US" sz="3500" dirty="0">
                <a:solidFill>
                  <a:schemeClr val="tx2"/>
                </a:solidFill>
                <a:latin typeface="+mj-lt"/>
                <a:cs typeface="+mj-cs"/>
              </a:rPr>
              <a:t>Menu Design and Layout </a:t>
            </a:r>
            <a:r>
              <a:rPr lang="en-US" sz="3500" i="1" dirty="0">
                <a:solidFill>
                  <a:schemeClr val="tx2"/>
                </a:solidFill>
                <a:latin typeface="+mj-lt"/>
                <a:cs typeface="+mj-cs"/>
              </a:rPr>
              <a:t>continued</a:t>
            </a:r>
          </a:p>
        </p:txBody>
      </p:sp>
      <p:sp>
        <p:nvSpPr>
          <p:cNvPr id="3" name="Text Placeholder 2">
            <a:extLst>
              <a:ext uri="{FF2B5EF4-FFF2-40B4-BE49-F238E27FC236}">
                <a16:creationId xmlns:a16="http://schemas.microsoft.com/office/drawing/2014/main" id="{8CBEC900-8D91-A941-825A-FAEA215013E8}"/>
              </a:ext>
            </a:extLst>
          </p:cNvPr>
          <p:cNvSpPr>
            <a:spLocks noGrp="1"/>
          </p:cNvSpPr>
          <p:nvPr>
            <p:ph type="body" sz="quarter" idx="10"/>
          </p:nvPr>
        </p:nvSpPr>
        <p:spPr>
          <a:xfrm>
            <a:off x="3931920" y="2153038"/>
            <a:ext cx="5212061" cy="4333802"/>
          </a:xfrm>
        </p:spPr>
        <p:txBody>
          <a:bodyPr vert="horz" lIns="91440" tIns="45720" rIns="91440" bIns="45720" rtlCol="0">
            <a:normAutofit lnSpcReduction="10000"/>
          </a:bodyPr>
          <a:lstStyle/>
          <a:p>
            <a:pPr indent="-228600" defTabSz="914400">
              <a:lnSpc>
                <a:spcPct val="100000"/>
              </a:lnSpc>
            </a:pPr>
            <a:r>
              <a:rPr lang="en-US" sz="1700" dirty="0">
                <a:latin typeface="+mn-lt"/>
                <a:cs typeface="+mn-cs"/>
              </a:rPr>
              <a:t>Always use the dish’s full name</a:t>
            </a:r>
          </a:p>
          <a:p>
            <a:pPr indent="-228600" defTabSz="914400">
              <a:lnSpc>
                <a:spcPct val="100000"/>
              </a:lnSpc>
            </a:pPr>
            <a:r>
              <a:rPr lang="en-US" sz="1700" dirty="0">
                <a:latin typeface="+mn-lt"/>
                <a:cs typeface="+mn-cs"/>
              </a:rPr>
              <a:t>Mention high quality ingredients or provenance (farm names, marble scores, Valrhona chocolate etc.)</a:t>
            </a:r>
          </a:p>
          <a:p>
            <a:pPr indent="-228600" defTabSz="914400">
              <a:lnSpc>
                <a:spcPct val="100000"/>
              </a:lnSpc>
            </a:pPr>
            <a:r>
              <a:rPr lang="en-US" sz="1700" dirty="0">
                <a:latin typeface="+mn-lt"/>
                <a:cs typeface="+mn-cs"/>
              </a:rPr>
              <a:t>More descriptive copy for your profitable items</a:t>
            </a:r>
          </a:p>
          <a:p>
            <a:pPr indent="-228600" defTabSz="914400">
              <a:lnSpc>
                <a:spcPct val="100000"/>
              </a:lnSpc>
            </a:pPr>
            <a:r>
              <a:rPr lang="en-US" sz="1700" dirty="0">
                <a:latin typeface="+mn-lt"/>
                <a:cs typeface="+mn-cs"/>
              </a:rPr>
              <a:t>Don’t boast about secret ingredients in the descriptions — studies show people taste what you tell them they’re tasting. </a:t>
            </a:r>
          </a:p>
          <a:p>
            <a:pPr indent="-228600" defTabSz="914400">
              <a:lnSpc>
                <a:spcPct val="100000"/>
              </a:lnSpc>
            </a:pPr>
            <a:r>
              <a:rPr lang="en-US" sz="1700" dirty="0">
                <a:latin typeface="+mn-lt"/>
                <a:cs typeface="+mn-cs"/>
              </a:rPr>
              <a:t>If a dish received a write-up in a prominent magazine, won an award, or featured on a television show, show off about it!</a:t>
            </a:r>
          </a:p>
          <a:p>
            <a:pPr indent="-228600" defTabSz="914400">
              <a:lnSpc>
                <a:spcPct val="100000"/>
              </a:lnSpc>
            </a:pPr>
            <a:r>
              <a:rPr lang="en-US" sz="1700" dirty="0">
                <a:latin typeface="+mn-lt"/>
                <a:cs typeface="+mn-cs"/>
              </a:rPr>
              <a:t>Menu decoys- you might not order the GIANT steak but these extreme items, encourage guests to order something in the same category but more reasonable. </a:t>
            </a:r>
          </a:p>
          <a:p>
            <a:pPr indent="-228600" defTabSz="914400"/>
            <a:endParaRPr lang="en-US" sz="1400" dirty="0">
              <a:latin typeface="+mn-lt"/>
              <a:cs typeface="+mn-cs"/>
            </a:endParaRPr>
          </a:p>
        </p:txBody>
      </p:sp>
      <p:pic>
        <p:nvPicPr>
          <p:cNvPr id="5" name="Picture 4">
            <a:extLst>
              <a:ext uri="{FF2B5EF4-FFF2-40B4-BE49-F238E27FC236}">
                <a16:creationId xmlns:a16="http://schemas.microsoft.com/office/drawing/2014/main" id="{DE971CD1-6F78-2342-8FF2-4CEEE32C2F96}"/>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19" y="10"/>
            <a:ext cx="3907837" cy="6857990"/>
          </a:xfrm>
          <a:prstGeom prst="rect">
            <a:avLst/>
          </a:prstGeom>
          <a:effectLst/>
        </p:spPr>
      </p:pic>
      <p:cxnSp>
        <p:nvCxnSpPr>
          <p:cNvPr id="10" name="Straight Connector 9">
            <a:extLst>
              <a:ext uri="{FF2B5EF4-FFF2-40B4-BE49-F238E27FC236}">
                <a16:creationId xmlns:a16="http://schemas.microsoft.com/office/drawing/2014/main" id="{A7F400EE-A8A5-48AF-B4D6-291B52C6F0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810700" y="2115117"/>
            <a:ext cx="4732020" cy="0"/>
          </a:xfrm>
          <a:prstGeom prst="line">
            <a:avLst/>
          </a:prstGeom>
          <a:ln w="19050">
            <a:solidFill>
              <a:srgbClr val="C89059"/>
            </a:solidFill>
          </a:ln>
        </p:spPr>
        <p:style>
          <a:lnRef idx="1">
            <a:schemeClr val="accent1"/>
          </a:lnRef>
          <a:fillRef idx="0">
            <a:schemeClr val="accent1"/>
          </a:fillRef>
          <a:effectRef idx="0">
            <a:schemeClr val="accent1"/>
          </a:effectRef>
          <a:fontRef idx="minor">
            <a:schemeClr val="tx1"/>
          </a:fontRef>
        </p:style>
      </p:cxnSp>
      <p:sp>
        <p:nvSpPr>
          <p:cNvPr id="4" name="Rectangle 3">
            <a:extLst>
              <a:ext uri="{FF2B5EF4-FFF2-40B4-BE49-F238E27FC236}">
                <a16:creationId xmlns:a16="http://schemas.microsoft.com/office/drawing/2014/main" id="{8004FFBE-9FF7-9048-8723-006F6040901D}"/>
              </a:ext>
            </a:extLst>
          </p:cNvPr>
          <p:cNvSpPr/>
          <p:nvPr/>
        </p:nvSpPr>
        <p:spPr>
          <a:xfrm>
            <a:off x="4570122" y="6524766"/>
            <a:ext cx="4710510" cy="276999"/>
          </a:xfrm>
          <a:prstGeom prst="rect">
            <a:avLst/>
          </a:prstGeom>
        </p:spPr>
        <p:txBody>
          <a:bodyPr wrap="square">
            <a:spAutoFit/>
          </a:bodyPr>
          <a:lstStyle/>
          <a:p>
            <a:pPr lvl="0">
              <a:spcAft>
                <a:spcPts val="600"/>
              </a:spcAft>
              <a:defRPr/>
            </a:pPr>
            <a:r>
              <a:rPr kumimoji="0" lang="en-US" sz="1200" b="0" i="0" u="none" strike="noStrike" kern="1200" cap="none" spc="0" normalizeH="0" baseline="0" noProof="0">
                <a:ln>
                  <a:noFill/>
                </a:ln>
                <a:solidFill>
                  <a:prstClr val="black"/>
                </a:solidFill>
                <a:effectLst/>
                <a:uLnTx/>
                <a:uFillTx/>
                <a:latin typeface="Arial"/>
                <a:ea typeface="+mn-ea"/>
                <a:cs typeface="+mn-cs"/>
              </a:rPr>
              <a:t>(Restaurant Menu Design ,</a:t>
            </a:r>
            <a:r>
              <a:rPr lang="en-AU" sz="1200"/>
              <a:t>Rewards Network</a:t>
            </a:r>
            <a:r>
              <a:rPr kumimoji="0" lang="en-US" sz="1200" b="0" i="0" u="none" strike="noStrike" kern="1200" cap="none" spc="0" normalizeH="0" baseline="0" noProof="0">
                <a:ln>
                  <a:noFill/>
                </a:ln>
                <a:solidFill>
                  <a:prstClr val="black"/>
                </a:solidFill>
                <a:effectLst/>
                <a:uLnTx/>
                <a:uFillTx/>
                <a:latin typeface="Arial"/>
                <a:ea typeface="+mn-ea"/>
                <a:cs typeface="+mn-cs"/>
              </a:rPr>
              <a:t>, 2019, pages 5- 9) </a:t>
            </a:r>
            <a:endParaRPr kumimoji="0" lang="en-AU" sz="1200" b="0" i="0" u="none" strike="noStrike" kern="1200" cap="none" spc="0" normalizeH="0" baseline="0" noProof="0">
              <a:ln>
                <a:noFill/>
              </a:ln>
              <a:solidFill>
                <a:prstClr val="black"/>
              </a:solidFill>
              <a:effectLst/>
              <a:uLnTx/>
              <a:uFillTx/>
              <a:latin typeface="Arial"/>
              <a:ea typeface="+mn-ea"/>
              <a:cs typeface="+mn-cs"/>
            </a:endParaRPr>
          </a:p>
        </p:txBody>
      </p:sp>
    </p:spTree>
    <p:extLst>
      <p:ext uri="{BB962C8B-B14F-4D97-AF65-F5344CB8AC3E}">
        <p14:creationId xmlns:p14="http://schemas.microsoft.com/office/powerpoint/2010/main" val="12948299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54F1F5-F121-7240-8D90-529EBE869C9D}"/>
              </a:ext>
            </a:extLst>
          </p:cNvPr>
          <p:cNvSpPr>
            <a:spLocks noGrp="1"/>
          </p:cNvSpPr>
          <p:nvPr>
            <p:ph type="title"/>
          </p:nvPr>
        </p:nvSpPr>
        <p:spPr>
          <a:xfrm>
            <a:off x="0" y="82098"/>
            <a:ext cx="6902681" cy="1325563"/>
          </a:xfrm>
        </p:spPr>
        <p:txBody>
          <a:bodyPr>
            <a:normAutofit/>
          </a:bodyPr>
          <a:lstStyle/>
          <a:p>
            <a:r>
              <a:rPr lang="en-AU" dirty="0">
                <a:solidFill>
                  <a:schemeClr val="tx2"/>
                </a:solidFill>
              </a:rPr>
              <a:t>If there are no Dollar signs, are you really spending money?</a:t>
            </a:r>
          </a:p>
        </p:txBody>
      </p:sp>
      <p:pic>
        <p:nvPicPr>
          <p:cNvPr id="1026" name="Picture 2" descr="How Menu Prices Can Be Displayed">
            <a:extLst>
              <a:ext uri="{FF2B5EF4-FFF2-40B4-BE49-F238E27FC236}">
                <a16:creationId xmlns:a16="http://schemas.microsoft.com/office/drawing/2014/main" id="{141DE8F5-86DC-E547-BA6E-557047F3721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97923" y="1407660"/>
            <a:ext cx="6013220" cy="4008813"/>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449D033F-3A35-064A-A542-33DE7804EFBB}"/>
              </a:ext>
            </a:extLst>
          </p:cNvPr>
          <p:cNvSpPr/>
          <p:nvPr/>
        </p:nvSpPr>
        <p:spPr>
          <a:xfrm>
            <a:off x="1" y="5874344"/>
            <a:ext cx="9144000" cy="369332"/>
          </a:xfrm>
          <a:prstGeom prst="rect">
            <a:avLst/>
          </a:prstGeom>
        </p:spPr>
        <p:txBody>
          <a:bodyPr wrap="square">
            <a:spAutoFit/>
          </a:bodyPr>
          <a:lstStyle/>
          <a:p>
            <a:pPr algn="ctr"/>
            <a:r>
              <a:rPr lang="en-AU" i="1"/>
              <a:t>Restaurant goers </a:t>
            </a:r>
            <a:r>
              <a:rPr lang="en-AU" i="1" dirty="0"/>
              <a:t>spent more when prices were written in numerals without dollar signs</a:t>
            </a:r>
          </a:p>
        </p:txBody>
      </p:sp>
      <p:sp>
        <p:nvSpPr>
          <p:cNvPr id="6" name="Rectangle 5">
            <a:extLst>
              <a:ext uri="{FF2B5EF4-FFF2-40B4-BE49-F238E27FC236}">
                <a16:creationId xmlns:a16="http://schemas.microsoft.com/office/drawing/2014/main" id="{8C498241-F5A9-A747-B78E-3B146E328CF4}"/>
              </a:ext>
            </a:extLst>
          </p:cNvPr>
          <p:cNvSpPr/>
          <p:nvPr/>
        </p:nvSpPr>
        <p:spPr>
          <a:xfrm>
            <a:off x="7826829" y="6563047"/>
            <a:ext cx="1426029" cy="276999"/>
          </a:xfrm>
          <a:prstGeom prst="rect">
            <a:avLst/>
          </a:prstGeom>
        </p:spPr>
        <p:txBody>
          <a:bodyPr wrap="square">
            <a:spAutoFit/>
          </a:bodyPr>
          <a:lstStyle/>
          <a:p>
            <a:pPr lvl="0">
              <a:spcAft>
                <a:spcPts val="600"/>
              </a:spcAft>
              <a:defRPr/>
            </a:pPr>
            <a:r>
              <a:rPr kumimoji="0" lang="en-US" sz="1200" b="0" i="0" u="none" strike="noStrike" kern="1200" cap="none" spc="0" normalizeH="0" baseline="0" noProof="0" dirty="0">
                <a:ln>
                  <a:noFill/>
                </a:ln>
                <a:solidFill>
                  <a:prstClr val="black"/>
                </a:solidFill>
                <a:effectLst/>
                <a:uLnTx/>
                <a:uFillTx/>
                <a:latin typeface="Arial"/>
                <a:ea typeface="+mn-ea"/>
                <a:cs typeface="+mn-cs"/>
              </a:rPr>
              <a:t>(</a:t>
            </a:r>
            <a:r>
              <a:rPr lang="en-US" sz="1200" dirty="0">
                <a:solidFill>
                  <a:prstClr val="black"/>
                </a:solidFill>
                <a:latin typeface="Arial"/>
              </a:rPr>
              <a:t>S</a:t>
            </a:r>
            <a:r>
              <a:rPr kumimoji="0" lang="en-US" sz="1200" b="0" i="0" u="none" strike="noStrike" kern="1200" cap="none" spc="0" normalizeH="0" baseline="0" noProof="0" dirty="0" err="1">
                <a:ln>
                  <a:noFill/>
                </a:ln>
                <a:solidFill>
                  <a:prstClr val="black"/>
                </a:solidFill>
                <a:effectLst/>
                <a:uLnTx/>
                <a:uFillTx/>
                <a:latin typeface="Arial"/>
                <a:ea typeface="+mn-ea"/>
                <a:cs typeface="+mn-cs"/>
              </a:rPr>
              <a:t>tennett</a:t>
            </a:r>
            <a:r>
              <a:rPr kumimoji="0" lang="en-US" sz="1200" b="0" i="0" u="none" strike="noStrike" kern="1200" cap="none" spc="0" normalizeH="0" baseline="0" noProof="0" dirty="0">
                <a:ln>
                  <a:noFill/>
                </a:ln>
                <a:solidFill>
                  <a:prstClr val="black"/>
                </a:solidFill>
                <a:effectLst/>
                <a:uLnTx/>
                <a:uFillTx/>
                <a:latin typeface="Arial"/>
                <a:ea typeface="+mn-ea"/>
                <a:cs typeface="+mn-cs"/>
              </a:rPr>
              <a:t>, 2017) </a:t>
            </a:r>
            <a:endParaRPr kumimoji="0" lang="en-AU" sz="1200" b="0" i="0" u="none" strike="noStrike" kern="1200" cap="none" spc="0" normalizeH="0" baseline="0" noProof="0" dirty="0">
              <a:ln>
                <a:noFill/>
              </a:ln>
              <a:solidFill>
                <a:prstClr val="black"/>
              </a:solidFill>
              <a:effectLst/>
              <a:uLnTx/>
              <a:uFillTx/>
              <a:latin typeface="Arial"/>
              <a:ea typeface="+mn-ea"/>
              <a:cs typeface="+mn-cs"/>
            </a:endParaRPr>
          </a:p>
        </p:txBody>
      </p:sp>
    </p:spTree>
    <p:extLst>
      <p:ext uri="{BB962C8B-B14F-4D97-AF65-F5344CB8AC3E}">
        <p14:creationId xmlns:p14="http://schemas.microsoft.com/office/powerpoint/2010/main" val="39995968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22DA81-2BA4-BB45-86DF-0F8CF2FB2388}"/>
              </a:ext>
            </a:extLst>
          </p:cNvPr>
          <p:cNvSpPr>
            <a:spLocks noGrp="1"/>
          </p:cNvSpPr>
          <p:nvPr>
            <p:ph type="title"/>
          </p:nvPr>
        </p:nvSpPr>
        <p:spPr>
          <a:xfrm>
            <a:off x="0" y="92983"/>
            <a:ext cx="6902681" cy="766335"/>
          </a:xfrm>
        </p:spPr>
        <p:txBody>
          <a:bodyPr>
            <a:normAutofit fontScale="90000"/>
          </a:bodyPr>
          <a:lstStyle/>
          <a:p>
            <a:r>
              <a:rPr lang="en-AU" dirty="0">
                <a:solidFill>
                  <a:schemeClr val="tx2"/>
                </a:solidFill>
              </a:rPr>
              <a:t>What a Difference a Penny/ Cent Makes?</a:t>
            </a:r>
          </a:p>
        </p:txBody>
      </p:sp>
      <p:pic>
        <p:nvPicPr>
          <p:cNvPr id="1026" name="Picture 2" descr="Price in Menu Differences between a High Class and a Low Class Restaurant">
            <a:extLst>
              <a:ext uri="{FF2B5EF4-FFF2-40B4-BE49-F238E27FC236}">
                <a16:creationId xmlns:a16="http://schemas.microsoft.com/office/drawing/2014/main" id="{7A3A4C78-8CC4-8B45-8429-1C1D5A0C0CA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74519" y="2868840"/>
            <a:ext cx="5983740" cy="398916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8E2474CA-5435-0640-B4E3-E402DF4FCE1B}"/>
              </a:ext>
            </a:extLst>
          </p:cNvPr>
          <p:cNvSpPr/>
          <p:nvPr/>
        </p:nvSpPr>
        <p:spPr>
          <a:xfrm>
            <a:off x="7826829" y="6563047"/>
            <a:ext cx="1426029" cy="276999"/>
          </a:xfrm>
          <a:prstGeom prst="rect">
            <a:avLst/>
          </a:prstGeom>
        </p:spPr>
        <p:txBody>
          <a:bodyPr wrap="square">
            <a:spAutoFit/>
          </a:bodyPr>
          <a:lstStyle/>
          <a:p>
            <a:pPr lvl="0">
              <a:spcAft>
                <a:spcPts val="600"/>
              </a:spcAft>
              <a:defRPr/>
            </a:pPr>
            <a:r>
              <a:rPr kumimoji="0" lang="en-US" sz="1200" b="0" i="0" u="none" strike="noStrike" kern="1200" cap="none" spc="0" normalizeH="0" baseline="0" noProof="0" dirty="0">
                <a:ln>
                  <a:noFill/>
                </a:ln>
                <a:solidFill>
                  <a:prstClr val="black"/>
                </a:solidFill>
                <a:effectLst/>
                <a:uLnTx/>
                <a:uFillTx/>
                <a:latin typeface="Arial"/>
                <a:ea typeface="+mn-ea"/>
                <a:cs typeface="+mn-cs"/>
              </a:rPr>
              <a:t>(</a:t>
            </a:r>
            <a:r>
              <a:rPr lang="en-US" sz="1200" dirty="0">
                <a:solidFill>
                  <a:prstClr val="black"/>
                </a:solidFill>
                <a:latin typeface="Arial"/>
              </a:rPr>
              <a:t>S</a:t>
            </a:r>
            <a:r>
              <a:rPr kumimoji="0" lang="en-US" sz="1200" b="0" i="0" u="none" strike="noStrike" kern="1200" cap="none" spc="0" normalizeH="0" baseline="0" noProof="0" dirty="0" err="1">
                <a:ln>
                  <a:noFill/>
                </a:ln>
                <a:solidFill>
                  <a:prstClr val="black"/>
                </a:solidFill>
                <a:effectLst/>
                <a:uLnTx/>
                <a:uFillTx/>
                <a:latin typeface="Arial"/>
                <a:ea typeface="+mn-ea"/>
                <a:cs typeface="+mn-cs"/>
              </a:rPr>
              <a:t>tennett</a:t>
            </a:r>
            <a:r>
              <a:rPr kumimoji="0" lang="en-US" sz="1200" b="0" i="0" u="none" strike="noStrike" kern="1200" cap="none" spc="0" normalizeH="0" baseline="0" noProof="0" dirty="0">
                <a:ln>
                  <a:noFill/>
                </a:ln>
                <a:solidFill>
                  <a:prstClr val="black"/>
                </a:solidFill>
                <a:effectLst/>
                <a:uLnTx/>
                <a:uFillTx/>
                <a:latin typeface="Arial"/>
                <a:ea typeface="+mn-ea"/>
                <a:cs typeface="+mn-cs"/>
              </a:rPr>
              <a:t>, 2017) </a:t>
            </a:r>
            <a:endParaRPr kumimoji="0" lang="en-AU" sz="1200" b="0" i="0" u="none" strike="noStrike" kern="1200" cap="none" spc="0" normalizeH="0" baseline="0" noProof="0" dirty="0">
              <a:ln>
                <a:noFill/>
              </a:ln>
              <a:solidFill>
                <a:prstClr val="black"/>
              </a:solidFill>
              <a:effectLst/>
              <a:uLnTx/>
              <a:uFillTx/>
              <a:latin typeface="Arial"/>
              <a:ea typeface="+mn-ea"/>
              <a:cs typeface="+mn-cs"/>
            </a:endParaRPr>
          </a:p>
        </p:txBody>
      </p:sp>
      <p:sp>
        <p:nvSpPr>
          <p:cNvPr id="4" name="Rectangle 3">
            <a:extLst>
              <a:ext uri="{FF2B5EF4-FFF2-40B4-BE49-F238E27FC236}">
                <a16:creationId xmlns:a16="http://schemas.microsoft.com/office/drawing/2014/main" id="{0266106C-6C35-6249-9778-3CEF971411A2}"/>
              </a:ext>
            </a:extLst>
          </p:cNvPr>
          <p:cNvSpPr/>
          <p:nvPr/>
        </p:nvSpPr>
        <p:spPr>
          <a:xfrm>
            <a:off x="54429" y="986916"/>
            <a:ext cx="9035142" cy="1754326"/>
          </a:xfrm>
          <a:prstGeom prst="rect">
            <a:avLst/>
          </a:prstGeom>
        </p:spPr>
        <p:txBody>
          <a:bodyPr wrap="square">
            <a:spAutoFit/>
          </a:bodyPr>
          <a:lstStyle/>
          <a:p>
            <a:pPr marL="285750" indent="-285750">
              <a:buFont typeface="Arial" panose="020B0604020202020204" pitchFamily="34" charset="0"/>
              <a:buChar char="•"/>
            </a:pPr>
            <a:r>
              <a:rPr lang="en-AU" dirty="0"/>
              <a:t>Customers at cheaper restaurants may overlook a less expensive $7 option and opt for the $8.99 platter because the “9” ending makes them think they get good value.</a:t>
            </a:r>
          </a:p>
          <a:p>
            <a:endParaRPr lang="en-AU" dirty="0"/>
          </a:p>
          <a:p>
            <a:pPr marL="285750" indent="-285750">
              <a:buFont typeface="Arial" panose="020B0604020202020204" pitchFamily="34" charset="0"/>
              <a:buChar char="•"/>
            </a:pPr>
            <a:r>
              <a:rPr lang="en-AU" dirty="0"/>
              <a:t>Fine dining patrons are more likely to believe that the meal they plan to order is higher quality if the price ends in a zero and may opt for the $30 entree over the $27.99 meal.</a:t>
            </a:r>
          </a:p>
        </p:txBody>
      </p:sp>
    </p:spTree>
    <p:extLst>
      <p:ext uri="{BB962C8B-B14F-4D97-AF65-F5344CB8AC3E}">
        <p14:creationId xmlns:p14="http://schemas.microsoft.com/office/powerpoint/2010/main" val="323222022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D142B9-431C-774E-BABC-7705391C16A5}"/>
              </a:ext>
            </a:extLst>
          </p:cNvPr>
          <p:cNvSpPr>
            <a:spLocks noGrp="1"/>
          </p:cNvSpPr>
          <p:nvPr>
            <p:ph type="title"/>
          </p:nvPr>
        </p:nvSpPr>
        <p:spPr/>
        <p:txBody>
          <a:bodyPr>
            <a:normAutofit fontScale="90000"/>
          </a:bodyPr>
          <a:lstStyle/>
          <a:p>
            <a:r>
              <a:rPr lang="en-AU" dirty="0">
                <a:solidFill>
                  <a:schemeClr val="tx2"/>
                </a:solidFill>
              </a:rPr>
              <a:t>Eye movements on restaurant menus: A revisitation on gaze motion and consumer scan paths</a:t>
            </a:r>
          </a:p>
        </p:txBody>
      </p:sp>
      <p:pic>
        <p:nvPicPr>
          <p:cNvPr id="5" name="Picture 4" descr="A picture containing diagram&#10;&#10;Description automatically generated">
            <a:extLst>
              <a:ext uri="{FF2B5EF4-FFF2-40B4-BE49-F238E27FC236}">
                <a16:creationId xmlns:a16="http://schemas.microsoft.com/office/drawing/2014/main" id="{832A252A-9210-904E-8D6E-811410724AE7}"/>
              </a:ext>
            </a:extLst>
          </p:cNvPr>
          <p:cNvPicPr>
            <a:picLocks noChangeAspect="1"/>
          </p:cNvPicPr>
          <p:nvPr/>
        </p:nvPicPr>
        <p:blipFill>
          <a:blip r:embed="rId3"/>
          <a:stretch>
            <a:fillRect/>
          </a:stretch>
        </p:blipFill>
        <p:spPr>
          <a:xfrm>
            <a:off x="0" y="1763304"/>
            <a:ext cx="9144000" cy="3783456"/>
          </a:xfrm>
          <a:prstGeom prst="rect">
            <a:avLst/>
          </a:prstGeom>
        </p:spPr>
      </p:pic>
      <p:sp>
        <p:nvSpPr>
          <p:cNvPr id="6" name="Rectangle 5">
            <a:extLst>
              <a:ext uri="{FF2B5EF4-FFF2-40B4-BE49-F238E27FC236}">
                <a16:creationId xmlns:a16="http://schemas.microsoft.com/office/drawing/2014/main" id="{71365B32-5C40-504D-A577-B6B23B643DA9}"/>
              </a:ext>
            </a:extLst>
          </p:cNvPr>
          <p:cNvSpPr/>
          <p:nvPr/>
        </p:nvSpPr>
        <p:spPr>
          <a:xfrm>
            <a:off x="0" y="6492874"/>
            <a:ext cx="4572000" cy="323165"/>
          </a:xfrm>
          <a:prstGeom prst="rect">
            <a:avLst/>
          </a:prstGeom>
        </p:spPr>
        <p:txBody>
          <a:bodyPr>
            <a:spAutoFit/>
          </a:bodyPr>
          <a:lstStyle/>
          <a:p>
            <a:r>
              <a:rPr lang="en-AU" sz="1500" dirty="0">
                <a:solidFill>
                  <a:srgbClr val="2E414F"/>
                </a:solidFill>
                <a:latin typeface="Arial" panose="020B0604020202020204" pitchFamily="34" charset="0"/>
                <a:cs typeface="Arial" panose="020B0604020202020204" pitchFamily="34" charset="0"/>
              </a:rPr>
              <a:t>(Yang, 2012)</a:t>
            </a:r>
            <a:endParaRPr lang="en-AU" sz="15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2796947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D142B9-431C-774E-BABC-7705391C16A5}"/>
              </a:ext>
            </a:extLst>
          </p:cNvPr>
          <p:cNvSpPr>
            <a:spLocks noGrp="1"/>
          </p:cNvSpPr>
          <p:nvPr>
            <p:ph type="title"/>
          </p:nvPr>
        </p:nvSpPr>
        <p:spPr/>
        <p:txBody>
          <a:bodyPr>
            <a:normAutofit fontScale="90000"/>
          </a:bodyPr>
          <a:lstStyle/>
          <a:p>
            <a:r>
              <a:rPr lang="en-AU" dirty="0">
                <a:solidFill>
                  <a:schemeClr val="tx2"/>
                </a:solidFill>
              </a:rPr>
              <a:t>Eye movements on restaurant menus: A revisitation on gaze motion and consumer scan paths</a:t>
            </a:r>
          </a:p>
        </p:txBody>
      </p:sp>
      <p:pic>
        <p:nvPicPr>
          <p:cNvPr id="1026" name="Picture 2">
            <a:extLst>
              <a:ext uri="{FF2B5EF4-FFF2-40B4-BE49-F238E27FC236}">
                <a16:creationId xmlns:a16="http://schemas.microsoft.com/office/drawing/2014/main" id="{8602B4C5-B2F8-C243-8AB5-5DB3AC5AE1E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5100" y="2109056"/>
            <a:ext cx="4406900" cy="3454400"/>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71365B32-5C40-504D-A577-B6B23B643DA9}"/>
              </a:ext>
            </a:extLst>
          </p:cNvPr>
          <p:cNvSpPr/>
          <p:nvPr/>
        </p:nvSpPr>
        <p:spPr>
          <a:xfrm>
            <a:off x="0" y="6492874"/>
            <a:ext cx="4572000" cy="323165"/>
          </a:xfrm>
          <a:prstGeom prst="rect">
            <a:avLst/>
          </a:prstGeom>
        </p:spPr>
        <p:txBody>
          <a:bodyPr>
            <a:spAutoFit/>
          </a:bodyPr>
          <a:lstStyle/>
          <a:p>
            <a:r>
              <a:rPr lang="en-AU" sz="1500" dirty="0">
                <a:solidFill>
                  <a:srgbClr val="2E414F"/>
                </a:solidFill>
                <a:latin typeface="Arial" panose="020B0604020202020204" pitchFamily="34" charset="0"/>
                <a:cs typeface="Arial" panose="020B0604020202020204" pitchFamily="34" charset="0"/>
              </a:rPr>
              <a:t>(Yang, 2012)</a:t>
            </a:r>
            <a:endParaRPr lang="en-AU" sz="1500" dirty="0">
              <a:latin typeface="Arial" panose="020B0604020202020204" pitchFamily="34" charset="0"/>
              <a:cs typeface="Arial" panose="020B0604020202020204" pitchFamily="34" charset="0"/>
            </a:endParaRPr>
          </a:p>
        </p:txBody>
      </p:sp>
      <p:pic>
        <p:nvPicPr>
          <p:cNvPr id="1028" name="Picture 4">
            <a:extLst>
              <a:ext uri="{FF2B5EF4-FFF2-40B4-BE49-F238E27FC236}">
                <a16:creationId xmlns:a16="http://schemas.microsoft.com/office/drawing/2014/main" id="{132846A7-7592-F348-B662-0BEED47A72A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2185256"/>
            <a:ext cx="4318000" cy="3378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764690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F491A4-DE72-4B4A-80B5-4310E376BA1B}"/>
              </a:ext>
            </a:extLst>
          </p:cNvPr>
          <p:cNvSpPr>
            <a:spLocks noGrp="1"/>
          </p:cNvSpPr>
          <p:nvPr>
            <p:ph type="title"/>
          </p:nvPr>
        </p:nvSpPr>
        <p:spPr>
          <a:xfrm>
            <a:off x="157013" y="192507"/>
            <a:ext cx="6902681" cy="1325563"/>
          </a:xfrm>
        </p:spPr>
        <p:txBody>
          <a:bodyPr/>
          <a:lstStyle/>
          <a:p>
            <a:r>
              <a:rPr lang="en-AU" dirty="0">
                <a:solidFill>
                  <a:schemeClr val="tx2"/>
                </a:solidFill>
              </a:rPr>
              <a:t>User Experience (UX) or User Interface (UI) or Design</a:t>
            </a:r>
          </a:p>
        </p:txBody>
      </p:sp>
      <p:pic>
        <p:nvPicPr>
          <p:cNvPr id="3074" name="Picture 2" descr="Debunking Bad Design Memes, Part 1: “Design vs. UX” infamous pictures | by  Goran Peuc | Medium">
            <a:extLst>
              <a:ext uri="{FF2B5EF4-FFF2-40B4-BE49-F238E27FC236}">
                <a16:creationId xmlns:a16="http://schemas.microsoft.com/office/drawing/2014/main" id="{BF75F436-433E-D04F-854D-42217AA0ED4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32905" y="1571322"/>
            <a:ext cx="5094171" cy="50941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5220275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B70DDB-47EE-0748-A386-F2502830F34C}"/>
              </a:ext>
            </a:extLst>
          </p:cNvPr>
          <p:cNvSpPr>
            <a:spLocks noGrp="1"/>
          </p:cNvSpPr>
          <p:nvPr>
            <p:ph type="title"/>
          </p:nvPr>
        </p:nvSpPr>
        <p:spPr/>
        <p:txBody>
          <a:bodyPr/>
          <a:lstStyle/>
          <a:p>
            <a:r>
              <a:rPr lang="en-AU" dirty="0">
                <a:solidFill>
                  <a:schemeClr val="tx2"/>
                </a:solidFill>
              </a:rPr>
              <a:t>Guest Speaker: </a:t>
            </a:r>
            <a:r>
              <a:rPr lang="en-AU" dirty="0" err="1">
                <a:solidFill>
                  <a:schemeClr val="tx2"/>
                </a:solidFill>
              </a:rPr>
              <a:t>Kiarne</a:t>
            </a:r>
            <a:r>
              <a:rPr lang="en-AU" dirty="0">
                <a:solidFill>
                  <a:schemeClr val="tx2"/>
                </a:solidFill>
              </a:rPr>
              <a:t> Greener</a:t>
            </a:r>
          </a:p>
        </p:txBody>
      </p:sp>
      <p:pic>
        <p:nvPicPr>
          <p:cNvPr id="5" name="Picture 4" descr="A person smiling in front of a brick wall&#10;&#10;Description automatically generated">
            <a:extLst>
              <a:ext uri="{FF2B5EF4-FFF2-40B4-BE49-F238E27FC236}">
                <a16:creationId xmlns:a16="http://schemas.microsoft.com/office/drawing/2014/main" id="{D9E00B31-A217-A84F-8210-2AD9F20067AC}"/>
              </a:ext>
            </a:extLst>
          </p:cNvPr>
          <p:cNvPicPr>
            <a:picLocks noChangeAspect="1"/>
          </p:cNvPicPr>
          <p:nvPr/>
        </p:nvPicPr>
        <p:blipFill>
          <a:blip r:embed="rId2"/>
          <a:stretch>
            <a:fillRect/>
          </a:stretch>
        </p:blipFill>
        <p:spPr>
          <a:xfrm>
            <a:off x="5726056" y="2431114"/>
            <a:ext cx="2949407" cy="2949407"/>
          </a:xfrm>
          <a:prstGeom prst="rect">
            <a:avLst/>
          </a:prstGeom>
        </p:spPr>
      </p:pic>
      <p:pic>
        <p:nvPicPr>
          <p:cNvPr id="1028" name="Picture 4" descr="EFTPOS machines, Loans, Bank Account &amp; eCommerce for business | Tyro">
            <a:extLst>
              <a:ext uri="{FF2B5EF4-FFF2-40B4-BE49-F238E27FC236}">
                <a16:creationId xmlns:a16="http://schemas.microsoft.com/office/drawing/2014/main" id="{20EDC832-8605-8341-ACF0-CC64FB1C14B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31165" y="2093258"/>
            <a:ext cx="1881670" cy="188167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030" name="Text Placeholder 2">
            <a:extLst>
              <a:ext uri="{FF2B5EF4-FFF2-40B4-BE49-F238E27FC236}">
                <a16:creationId xmlns:a16="http://schemas.microsoft.com/office/drawing/2014/main" id="{88546311-08CF-48D4-863F-DB16B23481A5}"/>
              </a:ext>
            </a:extLst>
          </p:cNvPr>
          <p:cNvGraphicFramePr/>
          <p:nvPr>
            <p:extLst>
              <p:ext uri="{D42A27DB-BD31-4B8C-83A1-F6EECF244321}">
                <p14:modId xmlns:p14="http://schemas.microsoft.com/office/powerpoint/2010/main" val="1534331182"/>
              </p:ext>
            </p:extLst>
          </p:nvPr>
        </p:nvGraphicFramePr>
        <p:xfrm>
          <a:off x="-824765" y="1314585"/>
          <a:ext cx="5396765" cy="462245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1026" name="Picture 2" descr="me&amp;u – Tap. Order. Pay">
            <a:extLst>
              <a:ext uri="{FF2B5EF4-FFF2-40B4-BE49-F238E27FC236}">
                <a16:creationId xmlns:a16="http://schemas.microsoft.com/office/drawing/2014/main" id="{D7055354-D9B4-B94A-B0C8-FE669608DDE9}"/>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631165" y="3690907"/>
            <a:ext cx="1427944" cy="1520887"/>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Uber Eats | Food Delivery and Takeout | Order Online from Restaurants Near  You">
            <a:extLst>
              <a:ext uri="{FF2B5EF4-FFF2-40B4-BE49-F238E27FC236}">
                <a16:creationId xmlns:a16="http://schemas.microsoft.com/office/drawing/2014/main" id="{16AD6882-4D84-2349-B583-826EF0C204CC}"/>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17170" y="5707781"/>
            <a:ext cx="998303" cy="998303"/>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Students have mixed reviews on DoorDash – Knight Errant">
            <a:extLst>
              <a:ext uri="{FF2B5EF4-FFF2-40B4-BE49-F238E27FC236}">
                <a16:creationId xmlns:a16="http://schemas.microsoft.com/office/drawing/2014/main" id="{B2E57A80-AD93-6242-A9E4-D46ADE237F2E}"/>
              </a:ext>
            </a:extLst>
          </p:cNvPr>
          <p:cNvPicPr>
            <a:picLocks noChangeAspect="1" noChangeArrowheads="1"/>
          </p:cNvPicPr>
          <p:nvPr/>
        </p:nvPicPr>
        <p:blipFill rotWithShape="1">
          <a:blip r:embed="rId11">
            <a:extLst>
              <a:ext uri="{28A0092B-C50C-407E-A947-70E740481C1C}">
                <a14:useLocalDpi xmlns:a14="http://schemas.microsoft.com/office/drawing/2010/main" val="0"/>
              </a:ext>
            </a:extLst>
          </a:blip>
          <a:srcRect l="23158" r="22737"/>
          <a:stretch/>
        </p:blipFill>
        <p:spPr bwMode="auto">
          <a:xfrm>
            <a:off x="1430984" y="5609468"/>
            <a:ext cx="1067988" cy="1096616"/>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menulog-logo-facebook - Pasta Chef">
            <a:extLst>
              <a:ext uri="{FF2B5EF4-FFF2-40B4-BE49-F238E27FC236}">
                <a16:creationId xmlns:a16="http://schemas.microsoft.com/office/drawing/2014/main" id="{57AB478F-6A8D-B645-A494-4407155C402A}"/>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714483" y="5636065"/>
            <a:ext cx="1067988" cy="1067988"/>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Deliveroo&amp;#39;s new look focuses on legibility of logo and visibility of riders">
            <a:extLst>
              <a:ext uri="{FF2B5EF4-FFF2-40B4-BE49-F238E27FC236}">
                <a16:creationId xmlns:a16="http://schemas.microsoft.com/office/drawing/2014/main" id="{B5152512-39E0-924F-8B3D-9875463FCFE6}"/>
              </a:ext>
            </a:extLst>
          </p:cNvPr>
          <p:cNvPicPr>
            <a:picLocks noChangeAspect="1" noChangeArrowheads="1"/>
          </p:cNvPicPr>
          <p:nvPr/>
        </p:nvPicPr>
        <p:blipFill rotWithShape="1">
          <a:blip r:embed="rId13">
            <a:extLst>
              <a:ext uri="{28A0092B-C50C-407E-A947-70E740481C1C}">
                <a14:useLocalDpi xmlns:a14="http://schemas.microsoft.com/office/drawing/2010/main" val="0"/>
              </a:ext>
            </a:extLst>
          </a:blip>
          <a:srcRect l="17888" t="19168" r="18840" b="18205"/>
          <a:stretch/>
        </p:blipFill>
        <p:spPr bwMode="auto">
          <a:xfrm>
            <a:off x="4041517" y="5589485"/>
            <a:ext cx="1213877" cy="11648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0131536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BB0412-7793-364F-B9F2-139C2AFE05B4}"/>
              </a:ext>
            </a:extLst>
          </p:cNvPr>
          <p:cNvSpPr>
            <a:spLocks noGrp="1"/>
          </p:cNvSpPr>
          <p:nvPr>
            <p:ph type="title"/>
          </p:nvPr>
        </p:nvSpPr>
        <p:spPr>
          <a:xfrm>
            <a:off x="79076" y="564"/>
            <a:ext cx="6902681" cy="1325563"/>
          </a:xfrm>
        </p:spPr>
        <p:txBody>
          <a:bodyPr/>
          <a:lstStyle/>
          <a:p>
            <a:r>
              <a:rPr lang="en-AU" dirty="0">
                <a:solidFill>
                  <a:schemeClr val="tx2"/>
                </a:solidFill>
              </a:rPr>
              <a:t>How Covid has changed menu design… </a:t>
            </a:r>
          </a:p>
        </p:txBody>
      </p:sp>
      <p:sp>
        <p:nvSpPr>
          <p:cNvPr id="3" name="Text Placeholder 2">
            <a:extLst>
              <a:ext uri="{FF2B5EF4-FFF2-40B4-BE49-F238E27FC236}">
                <a16:creationId xmlns:a16="http://schemas.microsoft.com/office/drawing/2014/main" id="{08333451-2DE1-F641-B2B3-4445174F64E8}"/>
              </a:ext>
            </a:extLst>
          </p:cNvPr>
          <p:cNvSpPr>
            <a:spLocks noGrp="1"/>
          </p:cNvSpPr>
          <p:nvPr>
            <p:ph type="body" sz="quarter" idx="10"/>
          </p:nvPr>
        </p:nvSpPr>
        <p:spPr>
          <a:xfrm>
            <a:off x="0" y="1326127"/>
            <a:ext cx="6225471" cy="947352"/>
          </a:xfrm>
        </p:spPr>
        <p:txBody>
          <a:bodyPr/>
          <a:lstStyle/>
          <a:p>
            <a:r>
              <a:rPr lang="en-AU" dirty="0"/>
              <a:t>More dishes suited takeaway- can be packaged</a:t>
            </a:r>
          </a:p>
          <a:p>
            <a:r>
              <a:rPr lang="en-AU" dirty="0"/>
              <a:t>More star dishes</a:t>
            </a:r>
          </a:p>
          <a:p>
            <a:endParaRPr lang="en-AU" dirty="0"/>
          </a:p>
        </p:txBody>
      </p:sp>
      <p:pic>
        <p:nvPicPr>
          <p:cNvPr id="2050" name="Picture 2" descr="me&amp;amp;u – Tap. Order. Pay">
            <a:extLst>
              <a:ext uri="{FF2B5EF4-FFF2-40B4-BE49-F238E27FC236}">
                <a16:creationId xmlns:a16="http://schemas.microsoft.com/office/drawing/2014/main" id="{EAD88105-253A-E14D-8899-410550C6FF2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58364" y="1511166"/>
            <a:ext cx="2376931" cy="4769318"/>
          </a:xfrm>
          <a:prstGeom prst="rect">
            <a:avLst/>
          </a:prstGeom>
          <a:noFill/>
          <a:extLst>
            <a:ext uri="{909E8E84-426E-40DD-AFC4-6F175D3DCCD1}">
              <a14:hiddenFill xmlns:a14="http://schemas.microsoft.com/office/drawing/2010/main">
                <a:solidFill>
                  <a:srgbClr val="FFFFFF"/>
                </a:solidFill>
              </a14:hiddenFill>
            </a:ext>
          </a:extLst>
        </p:spPr>
      </p:pic>
      <p:sp>
        <p:nvSpPr>
          <p:cNvPr id="4" name="Oval 3">
            <a:extLst>
              <a:ext uri="{FF2B5EF4-FFF2-40B4-BE49-F238E27FC236}">
                <a16:creationId xmlns:a16="http://schemas.microsoft.com/office/drawing/2014/main" id="{D863F66E-0AA6-1042-BD74-18737DB69240}"/>
              </a:ext>
            </a:extLst>
          </p:cNvPr>
          <p:cNvSpPr/>
          <p:nvPr/>
        </p:nvSpPr>
        <p:spPr>
          <a:xfrm>
            <a:off x="6558364" y="4312118"/>
            <a:ext cx="2203676" cy="1328287"/>
          </a:xfrm>
          <a:prstGeom prst="ellipse">
            <a:avLst/>
          </a:prstGeom>
          <a:noFill/>
          <a:ln w="412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2052" name="Picture 4" descr="ALH chooses me&amp;amp;u as the exclusive mobile ordering partner to create  exceptional dining experiences across its 330+ venues">
            <a:extLst>
              <a:ext uri="{FF2B5EF4-FFF2-40B4-BE49-F238E27FC236}">
                <a16:creationId xmlns:a16="http://schemas.microsoft.com/office/drawing/2014/main" id="{F47C2832-F21F-B345-A490-153BA3759CC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74549" y="4133832"/>
            <a:ext cx="3794901" cy="2531252"/>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descr="Graphical user interface, application&#10;&#10;Description automatically generated">
            <a:extLst>
              <a:ext uri="{FF2B5EF4-FFF2-40B4-BE49-F238E27FC236}">
                <a16:creationId xmlns:a16="http://schemas.microsoft.com/office/drawing/2014/main" id="{CB1F601A-5146-6040-ADE5-4B4984A6AE15}"/>
              </a:ext>
            </a:extLst>
          </p:cNvPr>
          <p:cNvPicPr>
            <a:picLocks noChangeAspect="1"/>
          </p:cNvPicPr>
          <p:nvPr/>
        </p:nvPicPr>
        <p:blipFill>
          <a:blip r:embed="rId4"/>
          <a:stretch>
            <a:fillRect/>
          </a:stretch>
        </p:blipFill>
        <p:spPr>
          <a:xfrm>
            <a:off x="79076" y="2112186"/>
            <a:ext cx="2376931" cy="4552898"/>
          </a:xfrm>
          <a:prstGeom prst="rect">
            <a:avLst/>
          </a:prstGeom>
        </p:spPr>
      </p:pic>
      <p:pic>
        <p:nvPicPr>
          <p:cNvPr id="1034" name="Picture 10" descr="me&amp;amp;u – Tap. Order. Pay">
            <a:extLst>
              <a:ext uri="{FF2B5EF4-FFF2-40B4-BE49-F238E27FC236}">
                <a16:creationId xmlns:a16="http://schemas.microsoft.com/office/drawing/2014/main" id="{96A4A6E7-5B2A-624F-89FC-CFFADFFE7FB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74549" y="1809125"/>
            <a:ext cx="3794901" cy="21504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9941559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841958-221C-6F46-823B-1E56C3C383E5}"/>
              </a:ext>
            </a:extLst>
          </p:cNvPr>
          <p:cNvSpPr>
            <a:spLocks noGrp="1"/>
          </p:cNvSpPr>
          <p:nvPr>
            <p:ph type="title"/>
          </p:nvPr>
        </p:nvSpPr>
        <p:spPr>
          <a:xfrm>
            <a:off x="0" y="-86937"/>
            <a:ext cx="6902681" cy="1325563"/>
          </a:xfrm>
        </p:spPr>
        <p:txBody>
          <a:bodyPr/>
          <a:lstStyle/>
          <a:p>
            <a:r>
              <a:rPr lang="en-AU" dirty="0">
                <a:solidFill>
                  <a:schemeClr val="tx2"/>
                </a:solidFill>
              </a:rPr>
              <a:t>Colour Theory</a:t>
            </a:r>
          </a:p>
        </p:txBody>
      </p:sp>
      <p:sp>
        <p:nvSpPr>
          <p:cNvPr id="4" name="Rectangle 3">
            <a:extLst>
              <a:ext uri="{FF2B5EF4-FFF2-40B4-BE49-F238E27FC236}">
                <a16:creationId xmlns:a16="http://schemas.microsoft.com/office/drawing/2014/main" id="{570BB838-6AE5-794A-ABE8-E989566D611B}"/>
              </a:ext>
            </a:extLst>
          </p:cNvPr>
          <p:cNvSpPr/>
          <p:nvPr/>
        </p:nvSpPr>
        <p:spPr>
          <a:xfrm>
            <a:off x="0" y="6492874"/>
            <a:ext cx="4572000" cy="323165"/>
          </a:xfrm>
          <a:prstGeom prst="rect">
            <a:avLst/>
          </a:prstGeom>
        </p:spPr>
        <p:txBody>
          <a:bodyPr>
            <a:spAutoFit/>
          </a:bodyPr>
          <a:lstStyle/>
          <a:p>
            <a:r>
              <a:rPr lang="en-AU" sz="1500" dirty="0">
                <a:solidFill>
                  <a:srgbClr val="2E414F"/>
                </a:solidFill>
                <a:latin typeface="Arial" panose="020B0604020202020204" pitchFamily="34" charset="0"/>
                <a:cs typeface="Arial" panose="020B0604020202020204" pitchFamily="34" charset="0"/>
              </a:rPr>
              <a:t>(Howell, 2016)</a:t>
            </a:r>
            <a:endParaRPr lang="en-AU" sz="1500" dirty="0">
              <a:latin typeface="Arial" panose="020B0604020202020204" pitchFamily="34" charset="0"/>
              <a:cs typeface="Arial" panose="020B0604020202020204" pitchFamily="34" charset="0"/>
            </a:endParaRPr>
          </a:p>
        </p:txBody>
      </p:sp>
      <p:pic>
        <p:nvPicPr>
          <p:cNvPr id="3074" name="Picture 2">
            <a:extLst>
              <a:ext uri="{FF2B5EF4-FFF2-40B4-BE49-F238E27FC236}">
                <a16:creationId xmlns:a16="http://schemas.microsoft.com/office/drawing/2014/main" id="{885D2720-159F-2A4A-B25F-824C1E21BD0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193" y="930544"/>
            <a:ext cx="4489807" cy="1495043"/>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a:extLst>
              <a:ext uri="{FF2B5EF4-FFF2-40B4-BE49-F238E27FC236}">
                <a16:creationId xmlns:a16="http://schemas.microsoft.com/office/drawing/2014/main" id="{5349A857-D7E3-BB4B-9DAA-3D6FB357B1E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193" y="2524747"/>
            <a:ext cx="4489809" cy="1495044"/>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a:extLst>
              <a:ext uri="{FF2B5EF4-FFF2-40B4-BE49-F238E27FC236}">
                <a16:creationId xmlns:a16="http://schemas.microsoft.com/office/drawing/2014/main" id="{6E1F530D-8710-6F4D-A066-D8AFD1F6EC5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2193" y="4069397"/>
            <a:ext cx="4489807" cy="1495043"/>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a:extLst>
              <a:ext uri="{FF2B5EF4-FFF2-40B4-BE49-F238E27FC236}">
                <a16:creationId xmlns:a16="http://schemas.microsoft.com/office/drawing/2014/main" id="{61EBDF4B-A2F8-364C-8B12-75DEAD7465E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54193" y="930545"/>
            <a:ext cx="4489804" cy="1495042"/>
          </a:xfrm>
          <a:prstGeom prst="rect">
            <a:avLst/>
          </a:prstGeom>
          <a:noFill/>
          <a:extLst>
            <a:ext uri="{909E8E84-426E-40DD-AFC4-6F175D3DCCD1}">
              <a14:hiddenFill xmlns:a14="http://schemas.microsoft.com/office/drawing/2010/main">
                <a:solidFill>
                  <a:srgbClr val="FFFFFF"/>
                </a:solidFill>
              </a14:hiddenFill>
            </a:ext>
          </a:extLst>
        </p:spPr>
      </p:pic>
      <p:pic>
        <p:nvPicPr>
          <p:cNvPr id="3082" name="Picture 10">
            <a:extLst>
              <a:ext uri="{FF2B5EF4-FFF2-40B4-BE49-F238E27FC236}">
                <a16:creationId xmlns:a16="http://schemas.microsoft.com/office/drawing/2014/main" id="{DBA4D08F-AFB5-8A4B-A71C-B24FE20AF3F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654193" y="2555537"/>
            <a:ext cx="4489802" cy="1495042"/>
          </a:xfrm>
          <a:prstGeom prst="rect">
            <a:avLst/>
          </a:prstGeom>
          <a:noFill/>
          <a:extLst>
            <a:ext uri="{909E8E84-426E-40DD-AFC4-6F175D3DCCD1}">
              <a14:hiddenFill xmlns:a14="http://schemas.microsoft.com/office/drawing/2010/main">
                <a:solidFill>
                  <a:srgbClr val="FFFFFF"/>
                </a:solidFill>
              </a14:hiddenFill>
            </a:ext>
          </a:extLst>
        </p:spPr>
      </p:pic>
      <p:pic>
        <p:nvPicPr>
          <p:cNvPr id="3084" name="Picture 12">
            <a:extLst>
              <a:ext uri="{FF2B5EF4-FFF2-40B4-BE49-F238E27FC236}">
                <a16:creationId xmlns:a16="http://schemas.microsoft.com/office/drawing/2014/main" id="{6C6781EF-E156-4E44-BA1C-681F0BA452D2}"/>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654193" y="4050579"/>
            <a:ext cx="4489807" cy="14950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3233622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841958-221C-6F46-823B-1E56C3C383E5}"/>
              </a:ext>
            </a:extLst>
          </p:cNvPr>
          <p:cNvSpPr>
            <a:spLocks noGrp="1"/>
          </p:cNvSpPr>
          <p:nvPr>
            <p:ph type="title"/>
          </p:nvPr>
        </p:nvSpPr>
        <p:spPr>
          <a:xfrm>
            <a:off x="0" y="-86937"/>
            <a:ext cx="6902681" cy="1325563"/>
          </a:xfrm>
        </p:spPr>
        <p:txBody>
          <a:bodyPr/>
          <a:lstStyle/>
          <a:p>
            <a:r>
              <a:rPr lang="en-AU" dirty="0">
                <a:solidFill>
                  <a:schemeClr val="tx2"/>
                </a:solidFill>
              </a:rPr>
              <a:t>Colour Theory</a:t>
            </a:r>
          </a:p>
        </p:txBody>
      </p:sp>
      <p:sp>
        <p:nvSpPr>
          <p:cNvPr id="4" name="Rectangle 3">
            <a:extLst>
              <a:ext uri="{FF2B5EF4-FFF2-40B4-BE49-F238E27FC236}">
                <a16:creationId xmlns:a16="http://schemas.microsoft.com/office/drawing/2014/main" id="{570BB838-6AE5-794A-ABE8-E989566D611B}"/>
              </a:ext>
            </a:extLst>
          </p:cNvPr>
          <p:cNvSpPr/>
          <p:nvPr/>
        </p:nvSpPr>
        <p:spPr>
          <a:xfrm>
            <a:off x="0" y="6492874"/>
            <a:ext cx="4572000" cy="323165"/>
          </a:xfrm>
          <a:prstGeom prst="rect">
            <a:avLst/>
          </a:prstGeom>
        </p:spPr>
        <p:txBody>
          <a:bodyPr>
            <a:spAutoFit/>
          </a:bodyPr>
          <a:lstStyle/>
          <a:p>
            <a:r>
              <a:rPr lang="en-AU" sz="1500" dirty="0">
                <a:solidFill>
                  <a:srgbClr val="2E414F"/>
                </a:solidFill>
                <a:latin typeface="Arial" panose="020B0604020202020204" pitchFamily="34" charset="0"/>
                <a:cs typeface="Arial" panose="020B0604020202020204" pitchFamily="34" charset="0"/>
              </a:rPr>
              <a:t>(Howell, 2016)</a:t>
            </a:r>
            <a:endParaRPr lang="en-AU" sz="1500" dirty="0">
              <a:latin typeface="Arial" panose="020B0604020202020204" pitchFamily="34" charset="0"/>
              <a:cs typeface="Arial" panose="020B0604020202020204" pitchFamily="34" charset="0"/>
            </a:endParaRPr>
          </a:p>
        </p:txBody>
      </p:sp>
      <p:pic>
        <p:nvPicPr>
          <p:cNvPr id="5122" name="Picture 2">
            <a:extLst>
              <a:ext uri="{FF2B5EF4-FFF2-40B4-BE49-F238E27FC236}">
                <a16:creationId xmlns:a16="http://schemas.microsoft.com/office/drawing/2014/main" id="{A5A0FAF2-6B17-5A4D-BE24-8C316E666BF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193" y="1166461"/>
            <a:ext cx="4735149" cy="1576739"/>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a:extLst>
              <a:ext uri="{FF2B5EF4-FFF2-40B4-BE49-F238E27FC236}">
                <a16:creationId xmlns:a16="http://schemas.microsoft.com/office/drawing/2014/main" id="{6B079533-9342-CD4C-9521-70889A816F1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193" y="2841537"/>
            <a:ext cx="4735149" cy="1576739"/>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a:extLst>
              <a:ext uri="{FF2B5EF4-FFF2-40B4-BE49-F238E27FC236}">
                <a16:creationId xmlns:a16="http://schemas.microsoft.com/office/drawing/2014/main" id="{E4CED302-3EDD-7D4F-BF3D-E522F7DCD55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2193" y="4445853"/>
            <a:ext cx="4735149" cy="1576739"/>
          </a:xfrm>
          <a:prstGeom prst="rect">
            <a:avLst/>
          </a:prstGeom>
          <a:noFill/>
          <a:extLst>
            <a:ext uri="{909E8E84-426E-40DD-AFC4-6F175D3DCCD1}">
              <a14:hiddenFill xmlns:a14="http://schemas.microsoft.com/office/drawing/2010/main">
                <a:solidFill>
                  <a:srgbClr val="FFFFFF"/>
                </a:solidFill>
              </a14:hiddenFill>
            </a:ext>
          </a:extLst>
        </p:spPr>
      </p:pic>
      <p:pic>
        <p:nvPicPr>
          <p:cNvPr id="5128" name="Picture 8">
            <a:extLst>
              <a:ext uri="{FF2B5EF4-FFF2-40B4-BE49-F238E27FC236}">
                <a16:creationId xmlns:a16="http://schemas.microsoft.com/office/drawing/2014/main" id="{43EABBB0-79AC-5C40-B9EB-E1CB79E566A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837498" y="1166460"/>
            <a:ext cx="4224309" cy="1576739"/>
          </a:xfrm>
          <a:prstGeom prst="rect">
            <a:avLst/>
          </a:prstGeom>
          <a:noFill/>
          <a:extLst>
            <a:ext uri="{909E8E84-426E-40DD-AFC4-6F175D3DCCD1}">
              <a14:hiddenFill xmlns:a14="http://schemas.microsoft.com/office/drawing/2010/main">
                <a:solidFill>
                  <a:srgbClr val="FFFFFF"/>
                </a:solidFill>
              </a14:hiddenFill>
            </a:ext>
          </a:extLst>
        </p:spPr>
      </p:pic>
      <p:pic>
        <p:nvPicPr>
          <p:cNvPr id="5130" name="Picture 10">
            <a:extLst>
              <a:ext uri="{FF2B5EF4-FFF2-40B4-BE49-F238E27FC236}">
                <a16:creationId xmlns:a16="http://schemas.microsoft.com/office/drawing/2014/main" id="{5466366D-923C-FC47-A579-047842D19731}"/>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837499" y="2841538"/>
            <a:ext cx="4209454" cy="1576738"/>
          </a:xfrm>
          <a:prstGeom prst="rect">
            <a:avLst/>
          </a:prstGeom>
          <a:noFill/>
          <a:extLst>
            <a:ext uri="{909E8E84-426E-40DD-AFC4-6F175D3DCCD1}">
              <a14:hiddenFill xmlns:a14="http://schemas.microsoft.com/office/drawing/2010/main">
                <a:solidFill>
                  <a:srgbClr val="FFFFFF"/>
                </a:solidFill>
              </a14:hiddenFill>
            </a:ext>
          </a:extLst>
        </p:spPr>
      </p:pic>
      <p:pic>
        <p:nvPicPr>
          <p:cNvPr id="5132" name="Picture 12">
            <a:extLst>
              <a:ext uri="{FF2B5EF4-FFF2-40B4-BE49-F238E27FC236}">
                <a16:creationId xmlns:a16="http://schemas.microsoft.com/office/drawing/2014/main" id="{A250D261-44F3-7240-9743-DC8E96799B39}"/>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837498" y="4418276"/>
            <a:ext cx="4306502" cy="16043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7538340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E5B675-E6C4-D340-A79A-8F395F6BDA53}"/>
              </a:ext>
            </a:extLst>
          </p:cNvPr>
          <p:cNvSpPr>
            <a:spLocks noGrp="1"/>
          </p:cNvSpPr>
          <p:nvPr>
            <p:ph type="title"/>
          </p:nvPr>
        </p:nvSpPr>
        <p:spPr>
          <a:xfrm>
            <a:off x="282142" y="162997"/>
            <a:ext cx="6902681" cy="722528"/>
          </a:xfrm>
        </p:spPr>
        <p:txBody>
          <a:bodyPr/>
          <a:lstStyle/>
          <a:p>
            <a:r>
              <a:rPr lang="en-AU" dirty="0">
                <a:solidFill>
                  <a:schemeClr val="tx2"/>
                </a:solidFill>
              </a:rPr>
              <a:t>4.6 Activity: Sample Menu - Critique</a:t>
            </a:r>
          </a:p>
        </p:txBody>
      </p:sp>
      <p:pic>
        <p:nvPicPr>
          <p:cNvPr id="4" name="Picture 3">
            <a:extLst>
              <a:ext uri="{FF2B5EF4-FFF2-40B4-BE49-F238E27FC236}">
                <a16:creationId xmlns:a16="http://schemas.microsoft.com/office/drawing/2014/main" id="{008ADE83-2213-7743-B230-BF2390934D70}"/>
              </a:ext>
            </a:extLst>
          </p:cNvPr>
          <p:cNvPicPr>
            <a:picLocks noChangeAspect="1"/>
          </p:cNvPicPr>
          <p:nvPr/>
        </p:nvPicPr>
        <p:blipFill>
          <a:blip r:embed="rId2"/>
          <a:stretch>
            <a:fillRect/>
          </a:stretch>
        </p:blipFill>
        <p:spPr>
          <a:xfrm>
            <a:off x="282142" y="762695"/>
            <a:ext cx="8627199" cy="6095305"/>
          </a:xfrm>
          <a:prstGeom prst="rect">
            <a:avLst/>
          </a:prstGeom>
        </p:spPr>
      </p:pic>
    </p:spTree>
    <p:extLst>
      <p:ext uri="{BB962C8B-B14F-4D97-AF65-F5344CB8AC3E}">
        <p14:creationId xmlns:p14="http://schemas.microsoft.com/office/powerpoint/2010/main" val="281960305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5ED2F5-2E9F-304C-A42E-C4FCD4CE6A57}"/>
              </a:ext>
            </a:extLst>
          </p:cNvPr>
          <p:cNvSpPr>
            <a:spLocks noGrp="1"/>
          </p:cNvSpPr>
          <p:nvPr>
            <p:ph type="title"/>
          </p:nvPr>
        </p:nvSpPr>
        <p:spPr>
          <a:xfrm>
            <a:off x="218072" y="131863"/>
            <a:ext cx="6902681" cy="654518"/>
          </a:xfrm>
        </p:spPr>
        <p:txBody>
          <a:bodyPr>
            <a:normAutofit/>
          </a:bodyPr>
          <a:lstStyle/>
          <a:p>
            <a:r>
              <a:rPr lang="en-AU" sz="3000" dirty="0">
                <a:solidFill>
                  <a:schemeClr val="tx2"/>
                </a:solidFill>
              </a:rPr>
              <a:t>Food Photos- Yes or No?</a:t>
            </a:r>
          </a:p>
        </p:txBody>
      </p:sp>
      <p:sp>
        <p:nvSpPr>
          <p:cNvPr id="3" name="Text Placeholder 2">
            <a:extLst>
              <a:ext uri="{FF2B5EF4-FFF2-40B4-BE49-F238E27FC236}">
                <a16:creationId xmlns:a16="http://schemas.microsoft.com/office/drawing/2014/main" id="{8C60A318-5CEF-5D4D-8B6B-25DD723FD872}"/>
              </a:ext>
            </a:extLst>
          </p:cNvPr>
          <p:cNvSpPr>
            <a:spLocks noGrp="1"/>
          </p:cNvSpPr>
          <p:nvPr>
            <p:ph type="body" sz="quarter" idx="10"/>
          </p:nvPr>
        </p:nvSpPr>
        <p:spPr>
          <a:xfrm>
            <a:off x="247485" y="6398879"/>
            <a:ext cx="8707855" cy="459121"/>
          </a:xfrm>
        </p:spPr>
        <p:txBody>
          <a:bodyPr>
            <a:normAutofit/>
          </a:bodyPr>
          <a:lstStyle/>
          <a:p>
            <a:pPr marL="0" indent="0">
              <a:buNone/>
            </a:pPr>
            <a:r>
              <a:rPr lang="en-AU"/>
              <a:t>Poorly executed photos can do serious damage to your brand…</a:t>
            </a:r>
          </a:p>
          <a:p>
            <a:endParaRPr lang="en-AU"/>
          </a:p>
        </p:txBody>
      </p:sp>
      <p:pic>
        <p:nvPicPr>
          <p:cNvPr id="4" name="Picture 3">
            <a:extLst>
              <a:ext uri="{FF2B5EF4-FFF2-40B4-BE49-F238E27FC236}">
                <a16:creationId xmlns:a16="http://schemas.microsoft.com/office/drawing/2014/main" id="{F6A37FCE-23B9-1944-84C9-7064F349570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277462" y="976964"/>
            <a:ext cx="1430319" cy="1907092"/>
          </a:xfrm>
          <a:prstGeom prst="rect">
            <a:avLst/>
          </a:prstGeom>
        </p:spPr>
      </p:pic>
      <p:pic>
        <p:nvPicPr>
          <p:cNvPr id="5" name="Picture 4">
            <a:extLst>
              <a:ext uri="{FF2B5EF4-FFF2-40B4-BE49-F238E27FC236}">
                <a16:creationId xmlns:a16="http://schemas.microsoft.com/office/drawing/2014/main" id="{1F520384-E80B-1345-AF2E-3657860C394E}"/>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47485" y="983381"/>
            <a:ext cx="1856072" cy="1856072"/>
          </a:xfrm>
          <a:prstGeom prst="rect">
            <a:avLst/>
          </a:prstGeom>
        </p:spPr>
      </p:pic>
      <p:pic>
        <p:nvPicPr>
          <p:cNvPr id="6" name="Picture 5">
            <a:extLst>
              <a:ext uri="{FF2B5EF4-FFF2-40B4-BE49-F238E27FC236}">
                <a16:creationId xmlns:a16="http://schemas.microsoft.com/office/drawing/2014/main" id="{1E5E3AF4-0C70-FD41-ABEE-A7946197DB1F}"/>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2213280" y="976964"/>
            <a:ext cx="1954459" cy="1890535"/>
          </a:xfrm>
          <a:prstGeom prst="rect">
            <a:avLst/>
          </a:prstGeom>
        </p:spPr>
      </p:pic>
      <p:pic>
        <p:nvPicPr>
          <p:cNvPr id="7" name="Picture 6">
            <a:extLst>
              <a:ext uri="{FF2B5EF4-FFF2-40B4-BE49-F238E27FC236}">
                <a16:creationId xmlns:a16="http://schemas.microsoft.com/office/drawing/2014/main" id="{5FA4A599-A081-634C-8B09-94CAC87EDD41}"/>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247485" y="2937063"/>
            <a:ext cx="2897204" cy="1626848"/>
          </a:xfrm>
          <a:prstGeom prst="rect">
            <a:avLst/>
          </a:prstGeom>
        </p:spPr>
      </p:pic>
      <p:pic>
        <p:nvPicPr>
          <p:cNvPr id="8" name="Picture 7">
            <a:extLst>
              <a:ext uri="{FF2B5EF4-FFF2-40B4-BE49-F238E27FC236}">
                <a16:creationId xmlns:a16="http://schemas.microsoft.com/office/drawing/2014/main" id="{8FAA17D0-C31D-BA47-9917-5B10D7180BA2}"/>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3235296" y="2937062"/>
            <a:ext cx="3281035" cy="1626847"/>
          </a:xfrm>
          <a:prstGeom prst="rect">
            <a:avLst/>
          </a:prstGeom>
        </p:spPr>
      </p:pic>
      <p:pic>
        <p:nvPicPr>
          <p:cNvPr id="9" name="Picture 8">
            <a:extLst>
              <a:ext uri="{FF2B5EF4-FFF2-40B4-BE49-F238E27FC236}">
                <a16:creationId xmlns:a16="http://schemas.microsoft.com/office/drawing/2014/main" id="{B4235998-E347-224B-AA2D-C2825250C542}"/>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5817504" y="976964"/>
            <a:ext cx="2294798" cy="1907092"/>
          </a:xfrm>
          <a:prstGeom prst="rect">
            <a:avLst/>
          </a:prstGeom>
        </p:spPr>
      </p:pic>
      <p:sp>
        <p:nvSpPr>
          <p:cNvPr id="10" name="TextBox 9">
            <a:extLst>
              <a:ext uri="{FF2B5EF4-FFF2-40B4-BE49-F238E27FC236}">
                <a16:creationId xmlns:a16="http://schemas.microsoft.com/office/drawing/2014/main" id="{8162DF94-9113-6C41-9D77-1799854FC7B7}"/>
              </a:ext>
            </a:extLst>
          </p:cNvPr>
          <p:cNvSpPr txBox="1"/>
          <p:nvPr/>
        </p:nvSpPr>
        <p:spPr>
          <a:xfrm>
            <a:off x="218072" y="628218"/>
            <a:ext cx="4864067" cy="369332"/>
          </a:xfrm>
          <a:prstGeom prst="rect">
            <a:avLst/>
          </a:prstGeom>
          <a:noFill/>
        </p:spPr>
        <p:txBody>
          <a:bodyPr wrap="square" rtlCol="0">
            <a:spAutoFit/>
          </a:bodyPr>
          <a:lstStyle/>
          <a:p>
            <a:r>
              <a:rPr lang="en-AU" dirty="0"/>
              <a:t>What even are some of these?!</a:t>
            </a:r>
          </a:p>
        </p:txBody>
      </p:sp>
      <p:sp>
        <p:nvSpPr>
          <p:cNvPr id="11" name="Rectangle 10">
            <a:extLst>
              <a:ext uri="{FF2B5EF4-FFF2-40B4-BE49-F238E27FC236}">
                <a16:creationId xmlns:a16="http://schemas.microsoft.com/office/drawing/2014/main" id="{99B8F8D4-F62D-AB44-B838-11E6A75CCC1D}"/>
              </a:ext>
            </a:extLst>
          </p:cNvPr>
          <p:cNvSpPr/>
          <p:nvPr/>
        </p:nvSpPr>
        <p:spPr>
          <a:xfrm>
            <a:off x="8175542" y="6581001"/>
            <a:ext cx="1108857" cy="276999"/>
          </a:xfrm>
          <a:prstGeom prst="rect">
            <a:avLst/>
          </a:prstGeom>
        </p:spPr>
        <p:txBody>
          <a:bodyPr wrap="square">
            <a:spAutoFit/>
          </a:bodyPr>
          <a:lstStyle/>
          <a:p>
            <a:pPr lvl="0">
              <a:spcAft>
                <a:spcPts val="600"/>
              </a:spcAft>
              <a:defRPr/>
            </a:pPr>
            <a:r>
              <a:rPr kumimoji="0" lang="en-US" sz="1200" b="0" i="0" u="none" strike="noStrike" kern="1200" cap="none" spc="0" normalizeH="0" baseline="0" noProof="0" dirty="0">
                <a:ln>
                  <a:noFill/>
                </a:ln>
                <a:solidFill>
                  <a:prstClr val="black"/>
                </a:solidFill>
                <a:effectLst/>
                <a:uLnTx/>
                <a:uFillTx/>
                <a:latin typeface="Arial"/>
                <a:ea typeface="+mn-ea"/>
                <a:cs typeface="+mn-cs"/>
              </a:rPr>
              <a:t>(Leon, 2017) </a:t>
            </a:r>
            <a:endParaRPr kumimoji="0" lang="en-AU" sz="1200" b="0" i="0" u="none" strike="noStrike" kern="1200" cap="none" spc="0" normalizeH="0" baseline="0" noProof="0" dirty="0">
              <a:ln>
                <a:noFill/>
              </a:ln>
              <a:solidFill>
                <a:prstClr val="black"/>
              </a:solidFill>
              <a:effectLst/>
              <a:uLnTx/>
              <a:uFillTx/>
              <a:latin typeface="Arial"/>
              <a:ea typeface="+mn-ea"/>
              <a:cs typeface="+mn-cs"/>
            </a:endParaRPr>
          </a:p>
        </p:txBody>
      </p:sp>
      <p:pic>
        <p:nvPicPr>
          <p:cNvPr id="12" name="Picture 11">
            <a:extLst>
              <a:ext uri="{FF2B5EF4-FFF2-40B4-BE49-F238E27FC236}">
                <a16:creationId xmlns:a16="http://schemas.microsoft.com/office/drawing/2014/main" id="{FDD23B32-1204-C947-BF78-2DC63EBE63D4}"/>
              </a:ext>
            </a:extLst>
          </p:cNvPr>
          <p:cNvPicPr>
            <a:picLocks noChangeAspect="1"/>
          </p:cNvPicPr>
          <p:nvPr/>
        </p:nvPicPr>
        <p:blipFill rotWithShape="1">
          <a:blip r:embed="rId9" cstate="email">
            <a:extLst>
              <a:ext uri="{28A0092B-C50C-407E-A947-70E740481C1C}">
                <a14:useLocalDpi xmlns:a14="http://schemas.microsoft.com/office/drawing/2010/main"/>
              </a:ext>
            </a:extLst>
          </a:blip>
          <a:srcRect/>
          <a:stretch/>
        </p:blipFill>
        <p:spPr>
          <a:xfrm>
            <a:off x="247485" y="4617643"/>
            <a:ext cx="2897204" cy="1594280"/>
          </a:xfrm>
          <a:prstGeom prst="rect">
            <a:avLst/>
          </a:prstGeom>
        </p:spPr>
      </p:pic>
      <p:pic>
        <p:nvPicPr>
          <p:cNvPr id="13" name="Picture 12">
            <a:extLst>
              <a:ext uri="{FF2B5EF4-FFF2-40B4-BE49-F238E27FC236}">
                <a16:creationId xmlns:a16="http://schemas.microsoft.com/office/drawing/2014/main" id="{E2BF0830-0662-9143-94DC-C698C6482258}"/>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3235296" y="4633472"/>
            <a:ext cx="2202978" cy="1571664"/>
          </a:xfrm>
          <a:prstGeom prst="rect">
            <a:avLst/>
          </a:prstGeom>
        </p:spPr>
      </p:pic>
      <p:pic>
        <p:nvPicPr>
          <p:cNvPr id="14" name="Picture 13">
            <a:extLst>
              <a:ext uri="{FF2B5EF4-FFF2-40B4-BE49-F238E27FC236}">
                <a16:creationId xmlns:a16="http://schemas.microsoft.com/office/drawing/2014/main" id="{24D70CF9-FE46-0143-ABFD-8D54BA9BBE51}"/>
              </a:ext>
            </a:extLst>
          </p:cNvPr>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5528881" y="4616915"/>
            <a:ext cx="2851045" cy="1605358"/>
          </a:xfrm>
          <a:prstGeom prst="rect">
            <a:avLst/>
          </a:prstGeom>
        </p:spPr>
      </p:pic>
      <p:sp>
        <p:nvSpPr>
          <p:cNvPr id="15" name="Rectangle 14">
            <a:extLst>
              <a:ext uri="{FF2B5EF4-FFF2-40B4-BE49-F238E27FC236}">
                <a16:creationId xmlns:a16="http://schemas.microsoft.com/office/drawing/2014/main" id="{CEB8A991-CFD6-294B-9284-8D63C9760BCB}"/>
              </a:ext>
            </a:extLst>
          </p:cNvPr>
          <p:cNvSpPr/>
          <p:nvPr/>
        </p:nvSpPr>
        <p:spPr>
          <a:xfrm>
            <a:off x="5526939" y="5489903"/>
            <a:ext cx="1865537" cy="738664"/>
          </a:xfrm>
          <a:prstGeom prst="rect">
            <a:avLst/>
          </a:prstGeom>
        </p:spPr>
        <p:txBody>
          <a:bodyPr wrap="square">
            <a:spAutoFit/>
          </a:bodyPr>
          <a:lstStyle/>
          <a:p>
            <a:r>
              <a:rPr lang="en-AU" sz="1400"/>
              <a:t>Some restaurants are banning diners from taking photos…</a:t>
            </a:r>
          </a:p>
        </p:txBody>
      </p:sp>
    </p:spTree>
    <p:extLst>
      <p:ext uri="{BB962C8B-B14F-4D97-AF65-F5344CB8AC3E}">
        <p14:creationId xmlns:p14="http://schemas.microsoft.com/office/powerpoint/2010/main" val="24378735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8"/>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10" grpId="0"/>
      <p:bldP spid="15"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DC9D00D5-11D3-994F-9305-AE7FA2F66848}"/>
              </a:ext>
            </a:extLst>
          </p:cNvPr>
          <p:cNvPicPr>
            <a:picLocks noChangeAspect="1"/>
          </p:cNvPicPr>
          <p:nvPr/>
        </p:nvPicPr>
        <p:blipFill>
          <a:blip r:embed="rId3" cstate="email">
            <a:alphaModFix amt="35000"/>
            <a:extLst>
              <a:ext uri="{28A0092B-C50C-407E-A947-70E740481C1C}">
                <a14:useLocalDpi xmlns:a14="http://schemas.microsoft.com/office/drawing/2010/main"/>
              </a:ext>
            </a:extLst>
          </a:blip>
          <a:stretch>
            <a:fillRect/>
          </a:stretch>
        </p:blipFill>
        <p:spPr>
          <a:xfrm>
            <a:off x="5973467" y="4272"/>
            <a:ext cx="3170533" cy="6858000"/>
          </a:xfrm>
          <a:prstGeom prst="rect">
            <a:avLst/>
          </a:prstGeom>
        </p:spPr>
      </p:pic>
      <p:sp>
        <p:nvSpPr>
          <p:cNvPr id="2" name="Title 1">
            <a:extLst>
              <a:ext uri="{FF2B5EF4-FFF2-40B4-BE49-F238E27FC236}">
                <a16:creationId xmlns:a16="http://schemas.microsoft.com/office/drawing/2014/main" id="{D4F9360F-B080-3D4B-B3E3-D042C1059FA1}"/>
              </a:ext>
            </a:extLst>
          </p:cNvPr>
          <p:cNvSpPr>
            <a:spLocks noGrp="1"/>
          </p:cNvSpPr>
          <p:nvPr>
            <p:ph type="title"/>
          </p:nvPr>
        </p:nvSpPr>
        <p:spPr>
          <a:xfrm>
            <a:off x="175449" y="146481"/>
            <a:ext cx="5681700" cy="1325563"/>
          </a:xfrm>
        </p:spPr>
        <p:txBody>
          <a:bodyPr/>
          <a:lstStyle/>
          <a:p>
            <a:r>
              <a:rPr lang="en-AU" dirty="0">
                <a:solidFill>
                  <a:schemeClr val="tx2"/>
                </a:solidFill>
              </a:rPr>
              <a:t>Food Photography and Styling is an Art…</a:t>
            </a:r>
          </a:p>
        </p:txBody>
      </p:sp>
      <p:sp>
        <p:nvSpPr>
          <p:cNvPr id="3" name="Text Placeholder 2">
            <a:extLst>
              <a:ext uri="{FF2B5EF4-FFF2-40B4-BE49-F238E27FC236}">
                <a16:creationId xmlns:a16="http://schemas.microsoft.com/office/drawing/2014/main" id="{6C284855-2AD1-1A47-8659-224299EEAE56}"/>
              </a:ext>
            </a:extLst>
          </p:cNvPr>
          <p:cNvSpPr>
            <a:spLocks noGrp="1"/>
          </p:cNvSpPr>
          <p:nvPr>
            <p:ph type="body" sz="quarter" idx="10"/>
          </p:nvPr>
        </p:nvSpPr>
        <p:spPr>
          <a:xfrm>
            <a:off x="175449" y="2519237"/>
            <a:ext cx="4905877" cy="3408156"/>
          </a:xfrm>
        </p:spPr>
        <p:txBody>
          <a:bodyPr>
            <a:normAutofit/>
          </a:bodyPr>
          <a:lstStyle/>
          <a:p>
            <a:pPr marL="0" indent="0">
              <a:buNone/>
            </a:pPr>
            <a:r>
              <a:rPr lang="en-AU"/>
              <a:t>David Loftus’ Top Tips for successful food photography</a:t>
            </a:r>
          </a:p>
          <a:p>
            <a:pPr marL="0" indent="0">
              <a:buNone/>
            </a:pPr>
            <a:endParaRPr lang="en-AU"/>
          </a:p>
          <a:p>
            <a:r>
              <a:rPr lang="en-AU"/>
              <a:t>Find the Light</a:t>
            </a:r>
          </a:p>
          <a:p>
            <a:r>
              <a:rPr lang="en-AU"/>
              <a:t>Use Props</a:t>
            </a:r>
          </a:p>
          <a:p>
            <a:r>
              <a:rPr lang="en-AU"/>
              <a:t>Framing</a:t>
            </a:r>
          </a:p>
          <a:p>
            <a:r>
              <a:rPr lang="en-AU"/>
              <a:t>Shoot from above</a:t>
            </a:r>
          </a:p>
          <a:p>
            <a:r>
              <a:rPr lang="en-AU"/>
              <a:t>Use “portrait mode”</a:t>
            </a:r>
          </a:p>
          <a:p>
            <a:r>
              <a:rPr lang="en-AU"/>
              <a:t>Fix it in post</a:t>
            </a:r>
          </a:p>
          <a:p>
            <a:endParaRPr lang="en-AU"/>
          </a:p>
        </p:txBody>
      </p:sp>
      <p:sp>
        <p:nvSpPr>
          <p:cNvPr id="4" name="TextBox 3">
            <a:extLst>
              <a:ext uri="{FF2B5EF4-FFF2-40B4-BE49-F238E27FC236}">
                <a16:creationId xmlns:a16="http://schemas.microsoft.com/office/drawing/2014/main" id="{4FEDFBF6-BF3B-2145-9155-8304BEE816E8}"/>
              </a:ext>
            </a:extLst>
          </p:cNvPr>
          <p:cNvSpPr txBox="1"/>
          <p:nvPr/>
        </p:nvSpPr>
        <p:spPr>
          <a:xfrm>
            <a:off x="293570" y="1538540"/>
            <a:ext cx="2435192" cy="369332"/>
          </a:xfrm>
          <a:prstGeom prst="rect">
            <a:avLst/>
          </a:prstGeom>
          <a:noFill/>
        </p:spPr>
        <p:txBody>
          <a:bodyPr wrap="square" rtlCol="0">
            <a:spAutoFit/>
          </a:bodyPr>
          <a:lstStyle/>
          <a:p>
            <a:r>
              <a:rPr lang="en-AU"/>
              <a:t>Food Photographers</a:t>
            </a:r>
          </a:p>
        </p:txBody>
      </p:sp>
      <p:sp>
        <p:nvSpPr>
          <p:cNvPr id="5" name="TextBox 4">
            <a:extLst>
              <a:ext uri="{FF2B5EF4-FFF2-40B4-BE49-F238E27FC236}">
                <a16:creationId xmlns:a16="http://schemas.microsoft.com/office/drawing/2014/main" id="{1C4C73F0-1A56-884D-9ADE-79615C191C8E}"/>
              </a:ext>
            </a:extLst>
          </p:cNvPr>
          <p:cNvSpPr txBox="1"/>
          <p:nvPr/>
        </p:nvSpPr>
        <p:spPr>
          <a:xfrm>
            <a:off x="3899327" y="1605677"/>
            <a:ext cx="1580148" cy="369332"/>
          </a:xfrm>
          <a:prstGeom prst="rect">
            <a:avLst/>
          </a:prstGeom>
          <a:noFill/>
        </p:spPr>
        <p:txBody>
          <a:bodyPr wrap="square" rtlCol="0">
            <a:spAutoFit/>
          </a:bodyPr>
          <a:lstStyle/>
          <a:p>
            <a:r>
              <a:rPr lang="en-AU"/>
              <a:t>Food Stylists</a:t>
            </a:r>
          </a:p>
        </p:txBody>
      </p:sp>
      <p:sp>
        <p:nvSpPr>
          <p:cNvPr id="6" name="Left-right Arrow 5">
            <a:extLst>
              <a:ext uri="{FF2B5EF4-FFF2-40B4-BE49-F238E27FC236}">
                <a16:creationId xmlns:a16="http://schemas.microsoft.com/office/drawing/2014/main" id="{04A7A00E-D138-3345-9406-CAA13A3BDBC1}"/>
              </a:ext>
            </a:extLst>
          </p:cNvPr>
          <p:cNvSpPr/>
          <p:nvPr/>
        </p:nvSpPr>
        <p:spPr>
          <a:xfrm>
            <a:off x="2530324" y="1671531"/>
            <a:ext cx="1329407" cy="194098"/>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7" name="Rectangle 6">
            <a:extLst>
              <a:ext uri="{FF2B5EF4-FFF2-40B4-BE49-F238E27FC236}">
                <a16:creationId xmlns:a16="http://schemas.microsoft.com/office/drawing/2014/main" id="{311B33E2-7BF9-8548-B413-2CEF342FED69}"/>
              </a:ext>
            </a:extLst>
          </p:cNvPr>
          <p:cNvSpPr/>
          <p:nvPr/>
        </p:nvSpPr>
        <p:spPr>
          <a:xfrm>
            <a:off x="11694" y="6581001"/>
            <a:ext cx="1233912" cy="276999"/>
          </a:xfrm>
          <a:prstGeom prst="rect">
            <a:avLst/>
          </a:prstGeom>
        </p:spPr>
        <p:txBody>
          <a:bodyPr wrap="square">
            <a:spAutoFit/>
          </a:bodyPr>
          <a:lstStyle/>
          <a:p>
            <a:pPr lvl="0">
              <a:spcAft>
                <a:spcPts val="600"/>
              </a:spcAft>
              <a:defRPr/>
            </a:pPr>
            <a:r>
              <a:rPr kumimoji="0" lang="en-US" sz="1200" b="0" i="0" u="none" strike="noStrike" kern="1200" cap="none" spc="0" normalizeH="0" baseline="0" noProof="0">
                <a:ln>
                  <a:noFill/>
                </a:ln>
                <a:solidFill>
                  <a:prstClr val="black"/>
                </a:solidFill>
                <a:effectLst/>
                <a:uLnTx/>
                <a:uFillTx/>
                <a:latin typeface="Arial"/>
                <a:ea typeface="+mn-ea"/>
                <a:cs typeface="+mn-cs"/>
              </a:rPr>
              <a:t>(</a:t>
            </a:r>
            <a:r>
              <a:rPr lang="en-US" sz="1200">
                <a:solidFill>
                  <a:prstClr val="black"/>
                </a:solidFill>
                <a:latin typeface="Arial"/>
              </a:rPr>
              <a:t>Preston</a:t>
            </a:r>
            <a:r>
              <a:rPr kumimoji="0" lang="en-US" sz="1200" b="0" i="0" u="none" strike="noStrike" kern="1200" cap="none" spc="0" normalizeH="0" baseline="0" noProof="0">
                <a:ln>
                  <a:noFill/>
                </a:ln>
                <a:solidFill>
                  <a:prstClr val="black"/>
                </a:solidFill>
                <a:effectLst/>
                <a:uLnTx/>
                <a:uFillTx/>
                <a:latin typeface="Arial"/>
                <a:ea typeface="+mn-ea"/>
                <a:cs typeface="+mn-cs"/>
              </a:rPr>
              <a:t>, 2019) </a:t>
            </a:r>
            <a:endParaRPr kumimoji="0" lang="en-AU" sz="1200" b="0" i="0" u="none" strike="noStrike" kern="1200" cap="none" spc="0" normalizeH="0" baseline="0" noProof="0">
              <a:ln>
                <a:noFill/>
              </a:ln>
              <a:solidFill>
                <a:prstClr val="black"/>
              </a:solidFill>
              <a:effectLst/>
              <a:uLnTx/>
              <a:uFillTx/>
              <a:latin typeface="Arial"/>
              <a:ea typeface="+mn-ea"/>
              <a:cs typeface="+mn-cs"/>
            </a:endParaRPr>
          </a:p>
        </p:txBody>
      </p:sp>
      <p:pic>
        <p:nvPicPr>
          <p:cNvPr id="9" name="Picture 8">
            <a:extLst>
              <a:ext uri="{FF2B5EF4-FFF2-40B4-BE49-F238E27FC236}">
                <a16:creationId xmlns:a16="http://schemas.microsoft.com/office/drawing/2014/main" id="{5FBADC45-D4A6-E34B-BF3F-F11704DC1CA7}"/>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170534" y="3459894"/>
            <a:ext cx="2758436" cy="1544724"/>
          </a:xfrm>
          <a:prstGeom prst="rect">
            <a:avLst/>
          </a:prstGeom>
        </p:spPr>
      </p:pic>
      <p:pic>
        <p:nvPicPr>
          <p:cNvPr id="10" name="Picture 9">
            <a:extLst>
              <a:ext uri="{FF2B5EF4-FFF2-40B4-BE49-F238E27FC236}">
                <a16:creationId xmlns:a16="http://schemas.microsoft.com/office/drawing/2014/main" id="{50C1D19B-6630-374B-9392-E6BA4975D7D9}"/>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170534" y="5065730"/>
            <a:ext cx="1836072" cy="1221822"/>
          </a:xfrm>
          <a:prstGeom prst="rect">
            <a:avLst/>
          </a:prstGeom>
        </p:spPr>
      </p:pic>
      <p:pic>
        <p:nvPicPr>
          <p:cNvPr id="11" name="Picture 10">
            <a:extLst>
              <a:ext uri="{FF2B5EF4-FFF2-40B4-BE49-F238E27FC236}">
                <a16:creationId xmlns:a16="http://schemas.microsoft.com/office/drawing/2014/main" id="{EF09863C-893E-0A42-8210-F129AB47C6B6}"/>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744660" y="5065730"/>
            <a:ext cx="1184310" cy="1221822"/>
          </a:xfrm>
          <a:prstGeom prst="rect">
            <a:avLst/>
          </a:prstGeom>
        </p:spPr>
      </p:pic>
      <p:pic>
        <p:nvPicPr>
          <p:cNvPr id="13" name="Picture 12">
            <a:extLst>
              <a:ext uri="{FF2B5EF4-FFF2-40B4-BE49-F238E27FC236}">
                <a16:creationId xmlns:a16="http://schemas.microsoft.com/office/drawing/2014/main" id="{468031CF-F79F-6045-AA41-377564BED9BA}"/>
              </a:ext>
            </a:extLst>
          </p:cNvPr>
          <p:cNvPicPr>
            <a:picLocks noChangeAspect="1"/>
          </p:cNvPicPr>
          <p:nvPr/>
        </p:nvPicPr>
        <p:blipFill rotWithShape="1">
          <a:blip r:embed="rId7" cstate="email">
            <a:extLst>
              <a:ext uri="{BEBA8EAE-BF5A-486C-A8C5-ECC9F3942E4B}">
                <a14:imgProps xmlns:a14="http://schemas.microsoft.com/office/drawing/2010/main">
                  <a14:imgLayer r:embed="rId8">
                    <a14:imgEffect>
                      <a14:backgroundRemoval t="7018" b="89474" l="9524" r="99524">
                        <a14:foregroundMark x1="24762" y1="40351" x2="48095" y2="35088"/>
                        <a14:foregroundMark x1="48095" y1="35088" x2="72381" y2="47368"/>
                        <a14:foregroundMark x1="72381" y1="47368" x2="90952" y2="43860"/>
                        <a14:foregroundMark x1="90952" y1="43860" x2="73333" y2="63158"/>
                        <a14:foregroundMark x1="73333" y1="63158" x2="34286" y2="38596"/>
                        <a14:foregroundMark x1="34286" y1="38596" x2="53333" y2="26316"/>
                        <a14:foregroundMark x1="53333" y1="26316" x2="90476" y2="28070"/>
                        <a14:foregroundMark x1="90476" y1="28070" x2="89524" y2="47368"/>
                        <a14:foregroundMark x1="80000" y1="7018" x2="99048" y2="15789"/>
                        <a14:foregroundMark x1="99048" y1="15789" x2="96190" y2="82456"/>
                        <a14:foregroundMark x1="96190" y1="82456" x2="94286" y2="17544"/>
                        <a14:foregroundMark x1="72857" y1="12281" x2="31429" y2="21053"/>
                        <a14:foregroundMark x1="31429" y1="21053" x2="40476" y2="78947"/>
                        <a14:foregroundMark x1="40476" y1="78947" x2="61905" y2="82456"/>
                        <a14:foregroundMark x1="61905" y1="82456" x2="77143" y2="80702"/>
                        <a14:foregroundMark x1="18095" y1="17544" x2="30000" y2="78947"/>
                        <a14:foregroundMark x1="99524" y1="12281" x2="99524" y2="12281"/>
                        <a14:foregroundMark x1="31429" y1="92982" x2="53333" y2="96491"/>
                        <a14:foregroundMark x1="53333" y1="96491" x2="73810" y2="87719"/>
                        <a14:foregroundMark x1="73810" y1="87719" x2="97619" y2="89474"/>
                        <a14:foregroundMark x1="97619" y1="89474" x2="33333" y2="78947"/>
                      </a14:backgroundRemoval>
                    </a14:imgEffect>
                  </a14:imgLayer>
                </a14:imgProps>
              </a:ext>
              <a:ext uri="{28A0092B-C50C-407E-A947-70E740481C1C}">
                <a14:useLocalDpi xmlns:a14="http://schemas.microsoft.com/office/drawing/2010/main"/>
              </a:ext>
            </a:extLst>
          </a:blip>
          <a:srcRect/>
          <a:stretch/>
        </p:blipFill>
        <p:spPr>
          <a:xfrm>
            <a:off x="6758923" y="169821"/>
            <a:ext cx="2375452" cy="646330"/>
          </a:xfrm>
          <a:prstGeom prst="rect">
            <a:avLst/>
          </a:prstGeom>
        </p:spPr>
      </p:pic>
    </p:spTree>
    <p:extLst>
      <p:ext uri="{BB962C8B-B14F-4D97-AF65-F5344CB8AC3E}">
        <p14:creationId xmlns:p14="http://schemas.microsoft.com/office/powerpoint/2010/main" val="211222585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6234BCC6-39B9-47D9-8BF8-C665401AE2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group of people sitting at a table&#10;&#10;Description automatically generated">
            <a:extLst>
              <a:ext uri="{FF2B5EF4-FFF2-40B4-BE49-F238E27FC236}">
                <a16:creationId xmlns:a16="http://schemas.microsoft.com/office/drawing/2014/main" id="{F18152E2-3D99-8546-9D98-9FF1F74404E0}"/>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r="-2"/>
          <a:stretch/>
        </p:blipFill>
        <p:spPr>
          <a:xfrm>
            <a:off x="3662268" y="10"/>
            <a:ext cx="5481732" cy="3364982"/>
          </a:xfrm>
          <a:custGeom>
            <a:avLst/>
            <a:gdLst/>
            <a:ahLst/>
            <a:cxnLst/>
            <a:rect l="l" t="t" r="r" b="b"/>
            <a:pathLst>
              <a:path w="7308975" h="3364992">
                <a:moveTo>
                  <a:pt x="0" y="0"/>
                </a:moveTo>
                <a:lnTo>
                  <a:pt x="7308975" y="0"/>
                </a:lnTo>
                <a:lnTo>
                  <a:pt x="7308975" y="3364992"/>
                </a:lnTo>
                <a:lnTo>
                  <a:pt x="1210305" y="3364992"/>
                </a:lnTo>
                <a:lnTo>
                  <a:pt x="1192705" y="2943200"/>
                </a:lnTo>
                <a:cubicBezTo>
                  <a:pt x="1098874" y="1825108"/>
                  <a:pt x="684692" y="821621"/>
                  <a:pt x="62981" y="69271"/>
                </a:cubicBezTo>
                <a:close/>
              </a:path>
            </a:pathLst>
          </a:custGeom>
        </p:spPr>
      </p:pic>
      <p:pic>
        <p:nvPicPr>
          <p:cNvPr id="7" name="Picture 6" descr="A close up of a basket&#10;&#10;Description automatically generated">
            <a:extLst>
              <a:ext uri="{FF2B5EF4-FFF2-40B4-BE49-F238E27FC236}">
                <a16:creationId xmlns:a16="http://schemas.microsoft.com/office/drawing/2014/main" id="{4F888911-5FDF-E349-B166-331770FB193D}"/>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r="-2"/>
          <a:stretch/>
        </p:blipFill>
        <p:spPr>
          <a:xfrm>
            <a:off x="3662268" y="3493008"/>
            <a:ext cx="5481732" cy="3364992"/>
          </a:xfrm>
          <a:custGeom>
            <a:avLst/>
            <a:gdLst/>
            <a:ahLst/>
            <a:cxnLst/>
            <a:rect l="l" t="t" r="r" b="b"/>
            <a:pathLst>
              <a:path w="7308975" h="3364992">
                <a:moveTo>
                  <a:pt x="1210305" y="0"/>
                </a:moveTo>
                <a:lnTo>
                  <a:pt x="7308975" y="0"/>
                </a:lnTo>
                <a:lnTo>
                  <a:pt x="7308975" y="3364992"/>
                </a:lnTo>
                <a:lnTo>
                  <a:pt x="0" y="3364992"/>
                </a:lnTo>
                <a:lnTo>
                  <a:pt x="62981" y="3295722"/>
                </a:lnTo>
                <a:cubicBezTo>
                  <a:pt x="684692" y="2543371"/>
                  <a:pt x="1098874" y="1539884"/>
                  <a:pt x="1192705" y="421793"/>
                </a:cubicBezTo>
                <a:close/>
              </a:path>
            </a:pathLst>
          </a:custGeom>
        </p:spPr>
      </p:pic>
      <p:sp useBgFill="1">
        <p:nvSpPr>
          <p:cNvPr id="14" name="Freeform: Shape 13">
            <a:extLst>
              <a:ext uri="{FF2B5EF4-FFF2-40B4-BE49-F238E27FC236}">
                <a16:creationId xmlns:a16="http://schemas.microsoft.com/office/drawing/2014/main" id="{72A9CE9D-DAC3-40AF-B504-78A64A909F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572000" cy="6858000"/>
          </a:xfrm>
          <a:custGeom>
            <a:avLst/>
            <a:gdLst>
              <a:gd name="connsiteX0" fmla="*/ 0 w 6096001"/>
              <a:gd name="connsiteY0" fmla="*/ 0 h 6858000"/>
              <a:gd name="connsiteX1" fmla="*/ 4883024 w 6096001"/>
              <a:gd name="connsiteY1" fmla="*/ 0 h 6858000"/>
              <a:gd name="connsiteX2" fmla="*/ 4946006 w 6096001"/>
              <a:gd name="connsiteY2" fmla="*/ 69271 h 6858000"/>
              <a:gd name="connsiteX3" fmla="*/ 6096001 w 6096001"/>
              <a:gd name="connsiteY3" fmla="*/ 3429000 h 6858000"/>
              <a:gd name="connsiteX4" fmla="*/ 4946006 w 6096001"/>
              <a:gd name="connsiteY4" fmla="*/ 6788730 h 6858000"/>
              <a:gd name="connsiteX5" fmla="*/ 4883024 w 6096001"/>
              <a:gd name="connsiteY5" fmla="*/ 6858000 h 6858000"/>
              <a:gd name="connsiteX6" fmla="*/ 0 w 609600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6001" h="6858000">
                <a:moveTo>
                  <a:pt x="0" y="0"/>
                </a:moveTo>
                <a:lnTo>
                  <a:pt x="4883024" y="0"/>
                </a:lnTo>
                <a:lnTo>
                  <a:pt x="4946006" y="69271"/>
                </a:lnTo>
                <a:cubicBezTo>
                  <a:pt x="5656532" y="929100"/>
                  <a:pt x="6096001" y="2116944"/>
                  <a:pt x="6096001" y="3429000"/>
                </a:cubicBezTo>
                <a:cubicBezTo>
                  <a:pt x="6096001" y="4741056"/>
                  <a:pt x="5656532" y="5928900"/>
                  <a:pt x="4946006" y="6788730"/>
                </a:cubicBezTo>
                <a:lnTo>
                  <a:pt x="4883024" y="6858000"/>
                </a:lnTo>
                <a:lnTo>
                  <a:pt x="0" y="6858000"/>
                </a:lnTo>
                <a:close/>
              </a:path>
            </a:pathLst>
          </a:custGeom>
          <a:ln w="9525">
            <a:solidFill>
              <a:srgbClr val="EFEFEF"/>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6" name="Freeform: Shape 15">
            <a:extLst>
              <a:ext uri="{FF2B5EF4-FFF2-40B4-BE49-F238E27FC236}">
                <a16:creationId xmlns:a16="http://schemas.microsoft.com/office/drawing/2014/main" id="{506D7452-6CDE-4381-86CE-07B2459383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565499" cy="6858000"/>
          </a:xfrm>
          <a:custGeom>
            <a:avLst/>
            <a:gdLst>
              <a:gd name="connsiteX0" fmla="*/ 0 w 6087332"/>
              <a:gd name="connsiteY0" fmla="*/ 0 h 6858000"/>
              <a:gd name="connsiteX1" fmla="*/ 4874355 w 6087332"/>
              <a:gd name="connsiteY1" fmla="*/ 0 h 6858000"/>
              <a:gd name="connsiteX2" fmla="*/ 4937337 w 6087332"/>
              <a:gd name="connsiteY2" fmla="*/ 69271 h 6858000"/>
              <a:gd name="connsiteX3" fmla="*/ 6087332 w 6087332"/>
              <a:gd name="connsiteY3" fmla="*/ 3429000 h 6858000"/>
              <a:gd name="connsiteX4" fmla="*/ 4937337 w 6087332"/>
              <a:gd name="connsiteY4" fmla="*/ 6788730 h 6858000"/>
              <a:gd name="connsiteX5" fmla="*/ 4874355 w 6087332"/>
              <a:gd name="connsiteY5" fmla="*/ 6858000 h 6858000"/>
              <a:gd name="connsiteX6" fmla="*/ 0 w 608733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87332" h="6858000">
                <a:moveTo>
                  <a:pt x="0" y="0"/>
                </a:moveTo>
                <a:lnTo>
                  <a:pt x="4874355" y="0"/>
                </a:lnTo>
                <a:lnTo>
                  <a:pt x="4937337" y="69271"/>
                </a:lnTo>
                <a:cubicBezTo>
                  <a:pt x="5647863" y="929100"/>
                  <a:pt x="6087332" y="2116944"/>
                  <a:pt x="6087332" y="3429000"/>
                </a:cubicBezTo>
                <a:cubicBezTo>
                  <a:pt x="6087332" y="4741056"/>
                  <a:pt x="5647863" y="5928900"/>
                  <a:pt x="4937337" y="6788730"/>
                </a:cubicBezTo>
                <a:lnTo>
                  <a:pt x="4874355"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F04AF6E-B1BC-3142-9D0D-85BEDA9B2A5A}"/>
              </a:ext>
            </a:extLst>
          </p:cNvPr>
          <p:cNvSpPr>
            <a:spLocks noGrp="1"/>
          </p:cNvSpPr>
          <p:nvPr>
            <p:ph type="title"/>
          </p:nvPr>
        </p:nvSpPr>
        <p:spPr>
          <a:xfrm>
            <a:off x="329184" y="1524659"/>
            <a:ext cx="3764305" cy="2774088"/>
          </a:xfrm>
        </p:spPr>
        <p:txBody>
          <a:bodyPr vert="horz" lIns="91440" tIns="45720" rIns="91440" bIns="45720" rtlCol="0" anchor="b">
            <a:normAutofit/>
          </a:bodyPr>
          <a:lstStyle/>
          <a:p>
            <a:pPr defTabSz="914400"/>
            <a:r>
              <a:rPr lang="en-US" sz="4300" kern="1200" dirty="0">
                <a:solidFill>
                  <a:schemeClr val="tx2"/>
                </a:solidFill>
                <a:latin typeface="+mj-lt"/>
                <a:ea typeface="+mj-ea"/>
                <a:cs typeface="+mj-cs"/>
              </a:rPr>
              <a:t>Balancing Visual Appeal, Novelty and </a:t>
            </a:r>
            <a:r>
              <a:rPr lang="en-US" sz="4300" kern="1200" dirty="0" err="1">
                <a:solidFill>
                  <a:schemeClr val="tx2"/>
                </a:solidFill>
                <a:latin typeface="+mj-lt"/>
                <a:ea typeface="+mj-ea"/>
                <a:cs typeface="+mj-cs"/>
              </a:rPr>
              <a:t>Flavour</a:t>
            </a:r>
            <a:endParaRPr lang="en-US" sz="4300" kern="1200" dirty="0">
              <a:solidFill>
                <a:schemeClr val="tx2"/>
              </a:solidFill>
              <a:latin typeface="+mj-lt"/>
              <a:ea typeface="+mj-ea"/>
              <a:cs typeface="+mj-cs"/>
            </a:endParaRPr>
          </a:p>
        </p:txBody>
      </p:sp>
      <p:sp>
        <p:nvSpPr>
          <p:cNvPr id="18" name="Rectangle 17">
            <a:extLst>
              <a:ext uri="{FF2B5EF4-FFF2-40B4-BE49-F238E27FC236}">
                <a16:creationId xmlns:a16="http://schemas.microsoft.com/office/drawing/2014/main" id="{762DA937-8B55-4317-BD32-98D7AF30E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57704" y="434802"/>
            <a:ext cx="146304" cy="52806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Avenir Next LT Pro"/>
            </a:endParaRPr>
          </a:p>
        </p:txBody>
      </p:sp>
      <p:sp>
        <p:nvSpPr>
          <p:cNvPr id="20" name="Rectangle 19">
            <a:extLst>
              <a:ext uri="{FF2B5EF4-FFF2-40B4-BE49-F238E27FC236}">
                <a16:creationId xmlns:a16="http://schemas.microsoft.com/office/drawing/2014/main" id="{C52EE5A8-045B-4D39-8ED1-513334085E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6823" y="4461119"/>
            <a:ext cx="3764306"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3" name="Picture 12">
            <a:extLst>
              <a:ext uri="{FF2B5EF4-FFF2-40B4-BE49-F238E27FC236}">
                <a16:creationId xmlns:a16="http://schemas.microsoft.com/office/drawing/2014/main" id="{337AEBD4-447E-2244-9E21-9888E121B853}"/>
              </a:ext>
            </a:extLst>
          </p:cNvPr>
          <p:cNvPicPr>
            <a:picLocks noChangeAspect="1"/>
          </p:cNvPicPr>
          <p:nvPr/>
        </p:nvPicPr>
        <p:blipFill rotWithShape="1">
          <a:blip r:embed="rId4" cstate="email">
            <a:extLst>
              <a:ext uri="{BEBA8EAE-BF5A-486C-A8C5-ECC9F3942E4B}">
                <a14:imgProps xmlns:a14="http://schemas.microsoft.com/office/drawing/2010/main">
                  <a14:imgLayer r:embed="rId5">
                    <a14:imgEffect>
                      <a14:backgroundRemoval t="7018" b="89474" l="9524" r="99524">
                        <a14:foregroundMark x1="24762" y1="40351" x2="48095" y2="35088"/>
                        <a14:foregroundMark x1="48095" y1="35088" x2="72381" y2="47368"/>
                        <a14:foregroundMark x1="72381" y1="47368" x2="90952" y2="43860"/>
                        <a14:foregroundMark x1="90952" y1="43860" x2="73333" y2="63158"/>
                        <a14:foregroundMark x1="73333" y1="63158" x2="34286" y2="38596"/>
                        <a14:foregroundMark x1="34286" y1="38596" x2="53333" y2="26316"/>
                        <a14:foregroundMark x1="53333" y1="26316" x2="90476" y2="28070"/>
                        <a14:foregroundMark x1="90476" y1="28070" x2="89524" y2="47368"/>
                        <a14:foregroundMark x1="80000" y1="7018" x2="99048" y2="15789"/>
                        <a14:foregroundMark x1="99048" y1="15789" x2="96190" y2="82456"/>
                        <a14:foregroundMark x1="96190" y1="82456" x2="94286" y2="17544"/>
                        <a14:foregroundMark x1="72857" y1="12281" x2="31429" y2="21053"/>
                        <a14:foregroundMark x1="31429" y1="21053" x2="40476" y2="78947"/>
                        <a14:foregroundMark x1="40476" y1="78947" x2="61905" y2="82456"/>
                        <a14:foregroundMark x1="61905" y1="82456" x2="77143" y2="80702"/>
                        <a14:foregroundMark x1="18095" y1="17544" x2="30000" y2="78947"/>
                        <a14:foregroundMark x1="99524" y1="12281" x2="99524" y2="12281"/>
                        <a14:foregroundMark x1="31429" y1="92982" x2="53333" y2="96491"/>
                        <a14:foregroundMark x1="53333" y1="96491" x2="73810" y2="87719"/>
                        <a14:foregroundMark x1="73810" y1="87719" x2="97619" y2="89474"/>
                        <a14:foregroundMark x1="97619" y1="89474" x2="33333" y2="78947"/>
                      </a14:backgroundRemoval>
                    </a14:imgEffect>
                  </a14:imgLayer>
                </a14:imgProps>
              </a:ext>
              <a:ext uri="{28A0092B-C50C-407E-A947-70E740481C1C}">
                <a14:useLocalDpi xmlns:a14="http://schemas.microsoft.com/office/drawing/2010/main"/>
              </a:ext>
            </a:extLst>
          </a:blip>
          <a:srcRect/>
          <a:stretch/>
        </p:blipFill>
        <p:spPr>
          <a:xfrm>
            <a:off x="6768548" y="302518"/>
            <a:ext cx="2375452" cy="646330"/>
          </a:xfrm>
          <a:prstGeom prst="rect">
            <a:avLst/>
          </a:prstGeom>
        </p:spPr>
      </p:pic>
      <p:sp>
        <p:nvSpPr>
          <p:cNvPr id="8" name="TextBox 7">
            <a:extLst>
              <a:ext uri="{FF2B5EF4-FFF2-40B4-BE49-F238E27FC236}">
                <a16:creationId xmlns:a16="http://schemas.microsoft.com/office/drawing/2014/main" id="{D2A37E0E-FBE6-D64D-AA34-279674B5D16D}"/>
              </a:ext>
            </a:extLst>
          </p:cNvPr>
          <p:cNvSpPr txBox="1"/>
          <p:nvPr/>
        </p:nvSpPr>
        <p:spPr>
          <a:xfrm>
            <a:off x="40392" y="4908341"/>
            <a:ext cx="4090737" cy="1708160"/>
          </a:xfrm>
          <a:prstGeom prst="rect">
            <a:avLst/>
          </a:prstGeom>
          <a:noFill/>
        </p:spPr>
        <p:txBody>
          <a:bodyPr wrap="square" rtlCol="0">
            <a:spAutoFit/>
          </a:bodyPr>
          <a:lstStyle/>
          <a:p>
            <a:endParaRPr lang="en-AU" dirty="0"/>
          </a:p>
          <a:p>
            <a:r>
              <a:rPr lang="en-AU" dirty="0"/>
              <a:t>An example of how Olivia </a:t>
            </a:r>
            <a:r>
              <a:rPr lang="en-AU" dirty="0" err="1"/>
              <a:t>Casson</a:t>
            </a:r>
            <a:r>
              <a:rPr lang="en-AU" dirty="0"/>
              <a:t> deliberately designed a dessert for Instagram</a:t>
            </a:r>
          </a:p>
          <a:p>
            <a:endParaRPr lang="en-AU" dirty="0"/>
          </a:p>
          <a:p>
            <a:r>
              <a:rPr lang="en-AU" sz="1400" i="1"/>
              <a:t>*Images </a:t>
            </a:r>
            <a:r>
              <a:rPr lang="en-AU" sz="1400" i="1" dirty="0"/>
              <a:t>supplied by Olivia </a:t>
            </a:r>
            <a:r>
              <a:rPr lang="en-AU" sz="1400" i="1" dirty="0" err="1"/>
              <a:t>Casson</a:t>
            </a:r>
            <a:endParaRPr lang="en-AU" sz="1400" i="1" dirty="0"/>
          </a:p>
        </p:txBody>
      </p:sp>
    </p:spTree>
    <p:extLst>
      <p:ext uri="{BB962C8B-B14F-4D97-AF65-F5344CB8AC3E}">
        <p14:creationId xmlns:p14="http://schemas.microsoft.com/office/powerpoint/2010/main" val="276166007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E19015-BB37-3F49-9D77-2F98B38CDCF1}"/>
              </a:ext>
            </a:extLst>
          </p:cNvPr>
          <p:cNvSpPr>
            <a:spLocks noGrp="1"/>
          </p:cNvSpPr>
          <p:nvPr>
            <p:ph type="title" idx="4294967295"/>
          </p:nvPr>
        </p:nvSpPr>
        <p:spPr>
          <a:xfrm>
            <a:off x="173255" y="123503"/>
            <a:ext cx="5613400" cy="1630363"/>
          </a:xfrm>
        </p:spPr>
        <p:txBody>
          <a:bodyPr vert="horz" lIns="91440" tIns="45720" rIns="91440" bIns="45720" rtlCol="0" anchor="b">
            <a:normAutofit/>
          </a:bodyPr>
          <a:lstStyle/>
          <a:p>
            <a:pPr defTabSz="914400"/>
            <a:r>
              <a:rPr lang="en-US" sz="2600" b="0" dirty="0">
                <a:solidFill>
                  <a:schemeClr val="tx2"/>
                </a:solidFill>
                <a:latin typeface="+mj-lt"/>
                <a:cs typeface="+mj-cs"/>
              </a:rPr>
              <a:t>4.7 Pearls of Wisdom</a:t>
            </a:r>
            <a:br>
              <a:rPr lang="en-US" sz="2600" b="0" dirty="0">
                <a:latin typeface="+mj-lt"/>
                <a:cs typeface="+mj-cs"/>
              </a:rPr>
            </a:br>
            <a:br>
              <a:rPr lang="en-US" sz="2600" b="0" dirty="0">
                <a:latin typeface="+mj-lt"/>
                <a:cs typeface="+mj-cs"/>
              </a:rPr>
            </a:br>
            <a:r>
              <a:rPr lang="en-US" sz="2600" b="0" dirty="0">
                <a:latin typeface="+mj-lt"/>
                <a:cs typeface="+mj-cs"/>
              </a:rPr>
              <a:t>“Food Styling”</a:t>
            </a:r>
            <a:br>
              <a:rPr lang="en-US" sz="2600" b="0" dirty="0">
                <a:latin typeface="+mj-lt"/>
                <a:cs typeface="+mj-cs"/>
              </a:rPr>
            </a:br>
            <a:r>
              <a:rPr lang="en-US" sz="2600" b="0" i="1" dirty="0">
                <a:latin typeface="+mj-lt"/>
                <a:cs typeface="+mj-cs"/>
              </a:rPr>
              <a:t>with </a:t>
            </a:r>
            <a:r>
              <a:rPr lang="en-US" sz="2600" i="1" dirty="0">
                <a:latin typeface="+mj-lt"/>
                <a:cs typeface="+mj-cs"/>
              </a:rPr>
              <a:t>Olivia Casson</a:t>
            </a:r>
          </a:p>
        </p:txBody>
      </p:sp>
      <p:sp>
        <p:nvSpPr>
          <p:cNvPr id="3" name="Content Placeholder 2">
            <a:extLst>
              <a:ext uri="{FF2B5EF4-FFF2-40B4-BE49-F238E27FC236}">
                <a16:creationId xmlns:a16="http://schemas.microsoft.com/office/drawing/2014/main" id="{19D8E3BC-6943-E442-A30D-1B3A52771092}"/>
              </a:ext>
            </a:extLst>
          </p:cNvPr>
          <p:cNvSpPr>
            <a:spLocks noGrp="1"/>
          </p:cNvSpPr>
          <p:nvPr>
            <p:ph sz="quarter" idx="4294967295"/>
          </p:nvPr>
        </p:nvSpPr>
        <p:spPr>
          <a:xfrm>
            <a:off x="51084" y="1849307"/>
            <a:ext cx="5735571" cy="3919538"/>
          </a:xfrm>
        </p:spPr>
        <p:txBody>
          <a:bodyPr vert="horz" lIns="91440" tIns="45720" rIns="91440" bIns="45720" rtlCol="0" anchor="t">
            <a:noAutofit/>
          </a:bodyPr>
          <a:lstStyle/>
          <a:p>
            <a:pPr marL="0" indent="0" algn="just" defTabSz="914400">
              <a:lnSpc>
                <a:spcPct val="120000"/>
              </a:lnSpc>
              <a:buNone/>
            </a:pPr>
            <a:r>
              <a:rPr lang="en-AU" sz="1800" dirty="0"/>
              <a:t>Having worked as a chef and Head chef in Michelin starred venues, she progressed to Operations Manager for a successful chain of Italian restaurants in the UK. She then moved into restaurant consulting and food styling and her clients have included the BBC.</a:t>
            </a:r>
          </a:p>
          <a:p>
            <a:pPr marL="0" indent="0" defTabSz="914400">
              <a:lnSpc>
                <a:spcPct val="120000"/>
              </a:lnSpc>
              <a:buNone/>
            </a:pPr>
            <a:endParaRPr lang="en-AU" sz="1800" dirty="0"/>
          </a:p>
          <a:p>
            <a:pPr marL="0" indent="0" defTabSz="914400">
              <a:lnSpc>
                <a:spcPct val="120000"/>
              </a:lnSpc>
              <a:buNone/>
            </a:pPr>
            <a:r>
              <a:rPr lang="en-AU" sz="1800" dirty="0"/>
              <a:t>Currently, Regional  Operations Manager for Compass, Olivia still offers consulting services having worked for several companies as a freelancer in Sydney.</a:t>
            </a:r>
            <a:endParaRPr lang="en-US" sz="1800" dirty="0">
              <a:latin typeface="+mn-lt"/>
              <a:cs typeface="+mn-cs"/>
            </a:endParaRPr>
          </a:p>
          <a:p>
            <a:pPr marL="0" indent="0" algn="just" defTabSz="914400">
              <a:lnSpc>
                <a:spcPct val="120000"/>
              </a:lnSpc>
              <a:buNone/>
            </a:pPr>
            <a:endParaRPr lang="en-US" sz="1800" dirty="0">
              <a:latin typeface="+mn-lt"/>
              <a:cs typeface="+mn-cs"/>
            </a:endParaRPr>
          </a:p>
          <a:p>
            <a:pPr marL="0" indent="0" algn="just" defTabSz="914400">
              <a:lnSpc>
                <a:spcPct val="120000"/>
              </a:lnSpc>
              <a:buNone/>
            </a:pPr>
            <a:r>
              <a:rPr lang="en-US" sz="1800" dirty="0">
                <a:latin typeface="+mn-lt"/>
                <a:cs typeface="+mn-cs"/>
              </a:rPr>
              <a:t>In this video, Olivia talks through how she approaches menu design: From Concept to Menu</a:t>
            </a:r>
          </a:p>
        </p:txBody>
      </p:sp>
      <p:pic>
        <p:nvPicPr>
          <p:cNvPr id="5" name="Picture 4">
            <a:extLst>
              <a:ext uri="{FF2B5EF4-FFF2-40B4-BE49-F238E27FC236}">
                <a16:creationId xmlns:a16="http://schemas.microsoft.com/office/drawing/2014/main" id="{F09EA127-FB00-F345-A9CD-719A353A347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903486" y="1504741"/>
            <a:ext cx="3067259" cy="3067259"/>
          </a:xfrm>
          <a:prstGeom prst="rect">
            <a:avLst/>
          </a:prstGeom>
        </p:spPr>
      </p:pic>
      <p:pic>
        <p:nvPicPr>
          <p:cNvPr id="15" name="Picture 14">
            <a:extLst>
              <a:ext uri="{FF2B5EF4-FFF2-40B4-BE49-F238E27FC236}">
                <a16:creationId xmlns:a16="http://schemas.microsoft.com/office/drawing/2014/main" id="{815838D1-D063-DD45-A5CA-E01F8A1B950C}"/>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6179420" y="5156254"/>
            <a:ext cx="2092610" cy="1225182"/>
          </a:xfrm>
          <a:prstGeom prst="rect">
            <a:avLst/>
          </a:prstGeom>
        </p:spPr>
      </p:pic>
    </p:spTree>
    <p:extLst>
      <p:ext uri="{BB962C8B-B14F-4D97-AF65-F5344CB8AC3E}">
        <p14:creationId xmlns:p14="http://schemas.microsoft.com/office/powerpoint/2010/main" val="262661104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8FC9BE17-9A7B-462D-AE50-3D87773873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Food on a table&#10;&#10;Description automatically generated">
            <a:extLst>
              <a:ext uri="{FF2B5EF4-FFF2-40B4-BE49-F238E27FC236}">
                <a16:creationId xmlns:a16="http://schemas.microsoft.com/office/drawing/2014/main" id="{87E5E441-8C9D-564A-A5DF-22EF483A5096}"/>
              </a:ext>
            </a:extLst>
          </p:cNvPr>
          <p:cNvPicPr>
            <a:picLocks noChangeAspect="1"/>
          </p:cNvPicPr>
          <p:nvPr/>
        </p:nvPicPr>
        <p:blipFill rotWithShape="1">
          <a:blip r:embed="rId2" cstate="email">
            <a:alphaModFix amt="50000"/>
            <a:extLst>
              <a:ext uri="{28A0092B-C50C-407E-A947-70E740481C1C}">
                <a14:useLocalDpi xmlns:a14="http://schemas.microsoft.com/office/drawing/2010/main"/>
              </a:ext>
            </a:extLst>
          </a:blip>
          <a:srcRect/>
          <a:stretch/>
        </p:blipFill>
        <p:spPr>
          <a:xfrm>
            <a:off x="2642616" y="10"/>
            <a:ext cx="6501384" cy="6857990"/>
          </a:xfrm>
          <a:prstGeom prst="rect">
            <a:avLst/>
          </a:prstGeom>
        </p:spPr>
      </p:pic>
      <p:sp>
        <p:nvSpPr>
          <p:cNvPr id="13" name="Rectangle 12">
            <a:extLst>
              <a:ext uri="{FF2B5EF4-FFF2-40B4-BE49-F238E27FC236}">
                <a16:creationId xmlns:a16="http://schemas.microsoft.com/office/drawing/2014/main" id="{3EBE8569-6AEC-4B8C-8D53-2DE337CDBA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17451" cy="6858000"/>
          </a:xfrm>
          <a:prstGeom prst="rect">
            <a:avLst/>
          </a:prstGeom>
          <a:gradFill>
            <a:gsLst>
              <a:gs pos="58000">
                <a:schemeClr val="bg1"/>
              </a:gs>
              <a:gs pos="35000">
                <a:schemeClr val="bg1">
                  <a:alpha val="78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9709F51-6283-3444-950B-72C1E5A82985}"/>
              </a:ext>
            </a:extLst>
          </p:cNvPr>
          <p:cNvSpPr>
            <a:spLocks noGrp="1"/>
          </p:cNvSpPr>
          <p:nvPr>
            <p:ph type="title"/>
          </p:nvPr>
        </p:nvSpPr>
        <p:spPr>
          <a:xfrm>
            <a:off x="142177" y="638683"/>
            <a:ext cx="5305063" cy="1124712"/>
          </a:xfrm>
        </p:spPr>
        <p:txBody>
          <a:bodyPr vert="horz" lIns="91440" tIns="45720" rIns="91440" bIns="45720" rtlCol="0" anchor="b">
            <a:normAutofit/>
          </a:bodyPr>
          <a:lstStyle/>
          <a:p>
            <a:pPr defTabSz="914400"/>
            <a:r>
              <a:rPr lang="en-US" sz="3500" dirty="0">
                <a:solidFill>
                  <a:schemeClr val="tx2"/>
                </a:solidFill>
                <a:latin typeface="+mj-lt"/>
                <a:cs typeface="+mj-cs"/>
              </a:rPr>
              <a:t>Menu Pricing and Size</a:t>
            </a:r>
          </a:p>
        </p:txBody>
      </p:sp>
      <p:sp>
        <p:nvSpPr>
          <p:cNvPr id="15" name="Rectangle 14">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87775" y="674370"/>
            <a:ext cx="73152" cy="41148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7" name="Rectangle 16">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1183" y="2443480"/>
            <a:ext cx="2475738" cy="9144"/>
          </a:xfrm>
          <a:prstGeom prst="rect">
            <a:avLst/>
          </a:prstGeom>
          <a:solidFill>
            <a:srgbClr val="D5D5D5"/>
          </a:solidFill>
          <a:ln w="3175">
            <a:solidFill>
              <a:srgbClr val="D5D5D5"/>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Text Placeholder 2">
            <a:extLst>
              <a:ext uri="{FF2B5EF4-FFF2-40B4-BE49-F238E27FC236}">
                <a16:creationId xmlns:a16="http://schemas.microsoft.com/office/drawing/2014/main" id="{07764399-142F-8244-ADE8-23B555313F6A}"/>
              </a:ext>
            </a:extLst>
          </p:cNvPr>
          <p:cNvSpPr>
            <a:spLocks noGrp="1"/>
          </p:cNvSpPr>
          <p:nvPr>
            <p:ph type="body" sz="quarter" idx="10"/>
          </p:nvPr>
        </p:nvSpPr>
        <p:spPr>
          <a:xfrm>
            <a:off x="216473" y="2610103"/>
            <a:ext cx="8539599" cy="3858427"/>
          </a:xfrm>
        </p:spPr>
        <p:txBody>
          <a:bodyPr vert="horz" lIns="91440" tIns="45720" rIns="91440" bIns="45720" rtlCol="0" anchor="t">
            <a:noAutofit/>
          </a:bodyPr>
          <a:lstStyle/>
          <a:p>
            <a:pPr indent="-228600" defTabSz="914400"/>
            <a:r>
              <a:rPr lang="en-US" sz="2300">
                <a:latin typeface="+mn-lt"/>
                <a:cs typeface="+mn-cs"/>
              </a:rPr>
              <a:t>Covering costs of ingredients</a:t>
            </a:r>
          </a:p>
          <a:p>
            <a:pPr indent="-228600" defTabSz="914400"/>
            <a:r>
              <a:rPr lang="en-US" sz="2300">
                <a:latin typeface="+mn-lt"/>
                <a:cs typeface="+mn-cs"/>
              </a:rPr>
              <a:t>Costs of </a:t>
            </a:r>
            <a:r>
              <a:rPr lang="en-US" sz="2300" err="1">
                <a:latin typeface="+mn-lt"/>
                <a:cs typeface="+mn-cs"/>
              </a:rPr>
              <a:t>labour</a:t>
            </a:r>
            <a:r>
              <a:rPr lang="en-US" sz="2300">
                <a:latin typeface="+mn-lt"/>
                <a:cs typeface="+mn-cs"/>
              </a:rPr>
              <a:t> and utilities </a:t>
            </a:r>
            <a:r>
              <a:rPr lang="en-US" sz="2300" i="1">
                <a:latin typeface="+mn-lt"/>
                <a:cs typeface="+mn-cs"/>
              </a:rPr>
              <a:t>(More on this in future weeks)</a:t>
            </a:r>
          </a:p>
          <a:p>
            <a:pPr marL="0" indent="0" defTabSz="914400">
              <a:buNone/>
            </a:pPr>
            <a:endParaRPr lang="en-US" sz="2300" i="1">
              <a:latin typeface="+mn-lt"/>
              <a:cs typeface="+mn-cs"/>
            </a:endParaRPr>
          </a:p>
          <a:p>
            <a:pPr indent="-228600" defTabSz="914400"/>
            <a:r>
              <a:rPr lang="en-US" sz="2300">
                <a:latin typeface="+mn-lt"/>
                <a:cs typeface="+mn-cs"/>
              </a:rPr>
              <a:t>How do your current menu items measure up in price against similar dishes at other establishments in your area? </a:t>
            </a:r>
          </a:p>
          <a:p>
            <a:pPr marL="0" indent="0" defTabSz="914400">
              <a:buNone/>
            </a:pPr>
            <a:endParaRPr lang="en-US" sz="2300">
              <a:latin typeface="+mn-lt"/>
              <a:cs typeface="+mn-cs"/>
            </a:endParaRPr>
          </a:p>
          <a:p>
            <a:pPr indent="-228600" defTabSz="914400"/>
            <a:r>
              <a:rPr lang="en-US" sz="2300">
                <a:latin typeface="+mn-lt"/>
                <a:cs typeface="+mn-cs"/>
              </a:rPr>
              <a:t>Balance the number of choices and sales</a:t>
            </a:r>
          </a:p>
          <a:p>
            <a:pPr marL="0" indent="0" defTabSz="914400">
              <a:buNone/>
            </a:pPr>
            <a:r>
              <a:rPr lang="en-US" sz="2300">
                <a:latin typeface="+mn-lt"/>
                <a:cs typeface="+mn-cs"/>
              </a:rPr>
              <a:t>“the Paradox of Choice”- the Jam Experiment</a:t>
            </a:r>
          </a:p>
          <a:p>
            <a:pPr lvl="1" indent="-228600" defTabSz="914400"/>
            <a:r>
              <a:rPr lang="en-AU"/>
              <a:t>24 item display gathers more attention BUT people at the six item display were 10 times more likely to buy jam. </a:t>
            </a:r>
            <a:endParaRPr lang="en-AU" sz="2000"/>
          </a:p>
        </p:txBody>
      </p:sp>
      <p:sp>
        <p:nvSpPr>
          <p:cNvPr id="4" name="Rectangle 3">
            <a:extLst>
              <a:ext uri="{FF2B5EF4-FFF2-40B4-BE49-F238E27FC236}">
                <a16:creationId xmlns:a16="http://schemas.microsoft.com/office/drawing/2014/main" id="{9949DF16-ACE2-424F-8D4A-EC59948B69ED}"/>
              </a:ext>
            </a:extLst>
          </p:cNvPr>
          <p:cNvSpPr/>
          <p:nvPr/>
        </p:nvSpPr>
        <p:spPr>
          <a:xfrm>
            <a:off x="4570122" y="6524766"/>
            <a:ext cx="4710510" cy="276999"/>
          </a:xfrm>
          <a:prstGeom prst="rect">
            <a:avLst/>
          </a:prstGeom>
        </p:spPr>
        <p:txBody>
          <a:bodyPr wrap="square">
            <a:spAutoFit/>
          </a:bodyPr>
          <a:lstStyle/>
          <a:p>
            <a:pPr lvl="0">
              <a:spcAft>
                <a:spcPts val="600"/>
              </a:spcAft>
              <a:defRPr/>
            </a:pPr>
            <a:r>
              <a:rPr kumimoji="0" lang="en-US" sz="1200" b="0" i="0" u="none" strike="noStrike" kern="1200" cap="none" spc="0" normalizeH="0" baseline="0" noProof="0">
                <a:ln>
                  <a:noFill/>
                </a:ln>
                <a:solidFill>
                  <a:prstClr val="black"/>
                </a:solidFill>
                <a:effectLst/>
                <a:uLnTx/>
                <a:uFillTx/>
                <a:latin typeface="Arial"/>
                <a:ea typeface="+mn-ea"/>
                <a:cs typeface="+mn-cs"/>
              </a:rPr>
              <a:t>(Restaurant Menu Design ,</a:t>
            </a:r>
            <a:r>
              <a:rPr lang="en-AU" sz="1200"/>
              <a:t>Rewards Network</a:t>
            </a:r>
            <a:r>
              <a:rPr kumimoji="0" lang="en-US" sz="1200" b="0" i="0" u="none" strike="noStrike" kern="1200" cap="none" spc="0" normalizeH="0" baseline="0" noProof="0">
                <a:ln>
                  <a:noFill/>
                </a:ln>
                <a:solidFill>
                  <a:prstClr val="black"/>
                </a:solidFill>
                <a:effectLst/>
                <a:uLnTx/>
                <a:uFillTx/>
                <a:latin typeface="Arial"/>
                <a:ea typeface="+mn-ea"/>
                <a:cs typeface="+mn-cs"/>
              </a:rPr>
              <a:t>, 2019, pages 11- </a:t>
            </a:r>
            <a:r>
              <a:rPr lang="en-US" sz="1200">
                <a:solidFill>
                  <a:prstClr val="black"/>
                </a:solidFill>
                <a:latin typeface="Arial"/>
              </a:rPr>
              <a:t>13</a:t>
            </a:r>
            <a:r>
              <a:rPr kumimoji="0" lang="en-US" sz="1200" b="0" i="0" u="none" strike="noStrike" kern="1200" cap="none" spc="0" normalizeH="0" baseline="0" noProof="0">
                <a:ln>
                  <a:noFill/>
                </a:ln>
                <a:solidFill>
                  <a:prstClr val="black"/>
                </a:solidFill>
                <a:effectLst/>
                <a:uLnTx/>
                <a:uFillTx/>
                <a:latin typeface="Arial"/>
                <a:ea typeface="+mn-ea"/>
                <a:cs typeface="+mn-cs"/>
              </a:rPr>
              <a:t>) </a:t>
            </a:r>
            <a:endParaRPr kumimoji="0" lang="en-AU" sz="1200" b="0" i="0" u="none" strike="noStrike" kern="1200" cap="none" spc="0" normalizeH="0" baseline="0" noProof="0">
              <a:ln>
                <a:noFill/>
              </a:ln>
              <a:solidFill>
                <a:prstClr val="black"/>
              </a:solidFill>
              <a:effectLst/>
              <a:uLnTx/>
              <a:uFillTx/>
              <a:latin typeface="Arial"/>
              <a:ea typeface="+mn-ea"/>
              <a:cs typeface="+mn-cs"/>
            </a:endParaRPr>
          </a:p>
        </p:txBody>
      </p:sp>
      <p:pic>
        <p:nvPicPr>
          <p:cNvPr id="12" name="Picture 11">
            <a:extLst>
              <a:ext uri="{FF2B5EF4-FFF2-40B4-BE49-F238E27FC236}">
                <a16:creationId xmlns:a16="http://schemas.microsoft.com/office/drawing/2014/main" id="{2C8BD90A-01CE-114B-B236-9F00032E8E75}"/>
              </a:ext>
            </a:extLst>
          </p:cNvPr>
          <p:cNvPicPr>
            <a:picLocks noChangeAspect="1"/>
          </p:cNvPicPr>
          <p:nvPr/>
        </p:nvPicPr>
        <p:blipFill rotWithShape="1">
          <a:blip r:embed="rId3" cstate="email">
            <a:extLst>
              <a:ext uri="{BEBA8EAE-BF5A-486C-A8C5-ECC9F3942E4B}">
                <a14:imgProps xmlns:a14="http://schemas.microsoft.com/office/drawing/2010/main">
                  <a14:imgLayer r:embed="rId4">
                    <a14:imgEffect>
                      <a14:backgroundRemoval t="7018" b="89474" l="9524" r="99524">
                        <a14:foregroundMark x1="24762" y1="40351" x2="48095" y2="35088"/>
                        <a14:foregroundMark x1="48095" y1="35088" x2="72381" y2="47368"/>
                        <a14:foregroundMark x1="72381" y1="47368" x2="90952" y2="43860"/>
                        <a14:foregroundMark x1="90952" y1="43860" x2="73333" y2="63158"/>
                        <a14:foregroundMark x1="73333" y1="63158" x2="34286" y2="38596"/>
                        <a14:foregroundMark x1="34286" y1="38596" x2="53333" y2="26316"/>
                        <a14:foregroundMark x1="53333" y1="26316" x2="90476" y2="28070"/>
                        <a14:foregroundMark x1="90476" y1="28070" x2="89524" y2="47368"/>
                        <a14:foregroundMark x1="80000" y1="7018" x2="99048" y2="15789"/>
                        <a14:foregroundMark x1="99048" y1="15789" x2="96190" y2="82456"/>
                        <a14:foregroundMark x1="96190" y1="82456" x2="94286" y2="17544"/>
                        <a14:foregroundMark x1="72857" y1="12281" x2="31429" y2="21053"/>
                        <a14:foregroundMark x1="31429" y1="21053" x2="40476" y2="78947"/>
                        <a14:foregroundMark x1="40476" y1="78947" x2="61905" y2="82456"/>
                        <a14:foregroundMark x1="61905" y1="82456" x2="77143" y2="80702"/>
                        <a14:foregroundMark x1="18095" y1="17544" x2="30000" y2="78947"/>
                        <a14:foregroundMark x1="99524" y1="12281" x2="99524" y2="12281"/>
                        <a14:foregroundMark x1="31429" y1="92982" x2="53333" y2="96491"/>
                        <a14:foregroundMark x1="53333" y1="96491" x2="73810" y2="87719"/>
                        <a14:foregroundMark x1="73810" y1="87719" x2="97619" y2="89474"/>
                        <a14:foregroundMark x1="97619" y1="89474" x2="33333" y2="78947"/>
                      </a14:backgroundRemoval>
                    </a14:imgEffect>
                  </a14:imgLayer>
                </a14:imgProps>
              </a:ext>
              <a:ext uri="{28A0092B-C50C-407E-A947-70E740481C1C}">
                <a14:useLocalDpi xmlns:a14="http://schemas.microsoft.com/office/drawing/2010/main"/>
              </a:ext>
            </a:extLst>
          </a:blip>
          <a:srcRect/>
          <a:stretch/>
        </p:blipFill>
        <p:spPr>
          <a:xfrm>
            <a:off x="6768548" y="302518"/>
            <a:ext cx="2375452" cy="646330"/>
          </a:xfrm>
          <a:prstGeom prst="rect">
            <a:avLst/>
          </a:prstGeom>
        </p:spPr>
      </p:pic>
    </p:spTree>
    <p:extLst>
      <p:ext uri="{BB962C8B-B14F-4D97-AF65-F5344CB8AC3E}">
        <p14:creationId xmlns:p14="http://schemas.microsoft.com/office/powerpoint/2010/main" val="126000836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97BD00E-2199-ED48-8390-A673A2EC3C58}"/>
              </a:ext>
            </a:extLst>
          </p:cNvPr>
          <p:cNvSpPr>
            <a:spLocks noGrp="1"/>
          </p:cNvSpPr>
          <p:nvPr>
            <p:ph type="title"/>
          </p:nvPr>
        </p:nvSpPr>
        <p:spPr>
          <a:xfrm>
            <a:off x="85339" y="-148708"/>
            <a:ext cx="6902681" cy="1325563"/>
          </a:xfrm>
        </p:spPr>
        <p:txBody>
          <a:bodyPr/>
          <a:lstStyle/>
          <a:p>
            <a:r>
              <a:rPr lang="en-AU" dirty="0">
                <a:solidFill>
                  <a:schemeClr val="tx2"/>
                </a:solidFill>
              </a:rPr>
              <a:t>Be Aware of Trends…</a:t>
            </a:r>
          </a:p>
        </p:txBody>
      </p:sp>
      <p:sp>
        <p:nvSpPr>
          <p:cNvPr id="6" name="Rectangle 5">
            <a:extLst>
              <a:ext uri="{FF2B5EF4-FFF2-40B4-BE49-F238E27FC236}">
                <a16:creationId xmlns:a16="http://schemas.microsoft.com/office/drawing/2014/main" id="{A8918412-84CE-2144-840D-B26814C81355}"/>
              </a:ext>
            </a:extLst>
          </p:cNvPr>
          <p:cNvSpPr/>
          <p:nvPr/>
        </p:nvSpPr>
        <p:spPr>
          <a:xfrm>
            <a:off x="301419" y="3634153"/>
            <a:ext cx="3468887" cy="27699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Arial"/>
                <a:ea typeface="+mn-ea"/>
                <a:cs typeface="+mn-cs"/>
              </a:rPr>
              <a:t>(The Food People, 2018) </a:t>
            </a:r>
            <a:endParaRPr kumimoji="0" lang="en-AU" sz="1200" b="0" i="0" u="none" strike="noStrike" kern="1200" cap="none" spc="0" normalizeH="0" baseline="0" noProof="0">
              <a:ln>
                <a:noFill/>
              </a:ln>
              <a:solidFill>
                <a:prstClr val="black"/>
              </a:solidFill>
              <a:effectLst/>
              <a:uLnTx/>
              <a:uFillTx/>
              <a:latin typeface="Arial"/>
              <a:ea typeface="+mn-ea"/>
              <a:cs typeface="+mn-cs"/>
            </a:endParaRPr>
          </a:p>
        </p:txBody>
      </p:sp>
      <p:pic>
        <p:nvPicPr>
          <p:cNvPr id="8" name="Picture 7" descr="A close up of a map&#10;&#10;Description automatically generated">
            <a:extLst>
              <a:ext uri="{FF2B5EF4-FFF2-40B4-BE49-F238E27FC236}">
                <a16:creationId xmlns:a16="http://schemas.microsoft.com/office/drawing/2014/main" id="{E52D670B-7012-774E-8855-ECC74663D2AB}"/>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4962345" y="3545928"/>
            <a:ext cx="3847186" cy="3312072"/>
          </a:xfrm>
          <a:prstGeom prst="rect">
            <a:avLst/>
          </a:prstGeom>
        </p:spPr>
      </p:pic>
      <p:sp>
        <p:nvSpPr>
          <p:cNvPr id="9" name="Rectangle 8">
            <a:extLst>
              <a:ext uri="{FF2B5EF4-FFF2-40B4-BE49-F238E27FC236}">
                <a16:creationId xmlns:a16="http://schemas.microsoft.com/office/drawing/2014/main" id="{D958CC6B-1DA3-164E-BA92-EEE101D9C968}"/>
              </a:ext>
            </a:extLst>
          </p:cNvPr>
          <p:cNvSpPr/>
          <p:nvPr/>
        </p:nvSpPr>
        <p:spPr>
          <a:xfrm>
            <a:off x="6389649" y="6564922"/>
            <a:ext cx="1330526" cy="27699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Arial"/>
                <a:ea typeface="+mn-ea"/>
                <a:cs typeface="+mn-cs"/>
              </a:rPr>
              <a:t>(Jones, 2020) </a:t>
            </a:r>
            <a:endParaRPr kumimoji="0" lang="en-AU" sz="1200" b="0" i="0" u="none" strike="noStrike" kern="1200" cap="none" spc="0" normalizeH="0" baseline="0" noProof="0">
              <a:ln>
                <a:noFill/>
              </a:ln>
              <a:solidFill>
                <a:prstClr val="black"/>
              </a:solidFill>
              <a:effectLst/>
              <a:uLnTx/>
              <a:uFillTx/>
              <a:latin typeface="Arial"/>
              <a:ea typeface="+mn-ea"/>
              <a:cs typeface="+mn-cs"/>
            </a:endParaRPr>
          </a:p>
        </p:txBody>
      </p:sp>
      <p:pic>
        <p:nvPicPr>
          <p:cNvPr id="10" name="Picture 9">
            <a:extLst>
              <a:ext uri="{FF2B5EF4-FFF2-40B4-BE49-F238E27FC236}">
                <a16:creationId xmlns:a16="http://schemas.microsoft.com/office/drawing/2014/main" id="{548AC80C-1A3A-4F42-AE52-E902565781A5}"/>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01419" y="4403624"/>
            <a:ext cx="3787081" cy="2128799"/>
          </a:xfrm>
          <a:prstGeom prst="rect">
            <a:avLst/>
          </a:prstGeom>
        </p:spPr>
      </p:pic>
      <p:pic>
        <p:nvPicPr>
          <p:cNvPr id="11" name="Picture 10">
            <a:extLst>
              <a:ext uri="{FF2B5EF4-FFF2-40B4-BE49-F238E27FC236}">
                <a16:creationId xmlns:a16="http://schemas.microsoft.com/office/drawing/2014/main" id="{00123481-6477-F74F-8A8A-1C6CBC8B1205}"/>
              </a:ext>
            </a:extLst>
          </p:cNvPr>
          <p:cNvPicPr>
            <a:picLocks noChangeAspect="1"/>
          </p:cNvPicPr>
          <p:nvPr/>
        </p:nvPicPr>
        <p:blipFill>
          <a:blip r:embed="rId5"/>
          <a:stretch>
            <a:fillRect/>
          </a:stretch>
        </p:blipFill>
        <p:spPr>
          <a:xfrm>
            <a:off x="5905642" y="1053810"/>
            <a:ext cx="3153019" cy="2098191"/>
          </a:xfrm>
          <a:prstGeom prst="rect">
            <a:avLst/>
          </a:prstGeom>
        </p:spPr>
      </p:pic>
      <p:grpSp>
        <p:nvGrpSpPr>
          <p:cNvPr id="4" name="Group 3">
            <a:extLst>
              <a:ext uri="{FF2B5EF4-FFF2-40B4-BE49-F238E27FC236}">
                <a16:creationId xmlns:a16="http://schemas.microsoft.com/office/drawing/2014/main" id="{8C9C043C-B59A-6E4D-AA1F-50FC205FC215}"/>
              </a:ext>
            </a:extLst>
          </p:cNvPr>
          <p:cNvGrpSpPr/>
          <p:nvPr/>
        </p:nvGrpSpPr>
        <p:grpSpPr>
          <a:xfrm>
            <a:off x="301419" y="1146932"/>
            <a:ext cx="5269084" cy="1961051"/>
            <a:chOff x="294582" y="1467950"/>
            <a:chExt cx="5269084" cy="1961051"/>
          </a:xfrm>
        </p:grpSpPr>
        <p:pic>
          <p:nvPicPr>
            <p:cNvPr id="5" name="Picture 4" descr="A screenshot of a cell phone&#10;&#10;Description automatically generated">
              <a:extLst>
                <a:ext uri="{FF2B5EF4-FFF2-40B4-BE49-F238E27FC236}">
                  <a16:creationId xmlns:a16="http://schemas.microsoft.com/office/drawing/2014/main" id="{D4C77347-8F24-4F48-B035-B02E38154C9B}"/>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294582" y="1467951"/>
              <a:ext cx="5269084" cy="1961050"/>
            </a:xfrm>
            <a:prstGeom prst="rect">
              <a:avLst/>
            </a:prstGeom>
          </p:spPr>
        </p:pic>
        <p:sp>
          <p:nvSpPr>
            <p:cNvPr id="2" name="TextBox 1">
              <a:extLst>
                <a:ext uri="{FF2B5EF4-FFF2-40B4-BE49-F238E27FC236}">
                  <a16:creationId xmlns:a16="http://schemas.microsoft.com/office/drawing/2014/main" id="{EEB71B1D-3D01-DC45-99A8-F410459F9245}"/>
                </a:ext>
              </a:extLst>
            </p:cNvPr>
            <p:cNvSpPr txBox="1"/>
            <p:nvPr/>
          </p:nvSpPr>
          <p:spPr>
            <a:xfrm>
              <a:off x="312128" y="1467950"/>
              <a:ext cx="3458178" cy="369332"/>
            </a:xfrm>
            <a:prstGeom prst="rect">
              <a:avLst/>
            </a:prstGeom>
            <a:solidFill>
              <a:schemeClr val="bg1"/>
            </a:solidFill>
          </p:spPr>
          <p:txBody>
            <a:bodyPr wrap="square" rtlCol="0">
              <a:spAutoFit/>
            </a:bodyPr>
            <a:lstStyle/>
            <a:p>
              <a:r>
                <a:rPr lang="en-AU"/>
                <a:t>“Brioche” appearing on menus</a:t>
              </a:r>
            </a:p>
          </p:txBody>
        </p:sp>
      </p:grpSp>
    </p:spTree>
    <p:extLst>
      <p:ext uri="{BB962C8B-B14F-4D97-AF65-F5344CB8AC3E}">
        <p14:creationId xmlns:p14="http://schemas.microsoft.com/office/powerpoint/2010/main" val="7623007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5D5C7B-D641-284B-99E2-AFA435ACB941}"/>
              </a:ext>
            </a:extLst>
          </p:cNvPr>
          <p:cNvSpPr>
            <a:spLocks noGrp="1"/>
          </p:cNvSpPr>
          <p:nvPr>
            <p:ph type="ctrTitle"/>
          </p:nvPr>
        </p:nvSpPr>
        <p:spPr>
          <a:xfrm>
            <a:off x="0" y="124663"/>
            <a:ext cx="9144000" cy="749945"/>
          </a:xfrm>
        </p:spPr>
        <p:txBody>
          <a:bodyPr>
            <a:normAutofit fontScale="90000"/>
          </a:bodyPr>
          <a:lstStyle/>
          <a:p>
            <a:pPr algn="l"/>
            <a:r>
              <a:rPr lang="en-AU" b="0" dirty="0">
                <a:solidFill>
                  <a:schemeClr val="tx2"/>
                </a:solidFill>
              </a:rPr>
              <a:t>Cross Cultural Marketing: </a:t>
            </a:r>
            <a:br>
              <a:rPr lang="en-AU" b="0" dirty="0">
                <a:solidFill>
                  <a:schemeClr val="tx2"/>
                </a:solidFill>
              </a:rPr>
            </a:br>
            <a:r>
              <a:rPr lang="en-AU" b="0" dirty="0">
                <a:solidFill>
                  <a:schemeClr val="tx2"/>
                </a:solidFill>
              </a:rPr>
              <a:t>McDonald’s Global Menu Variations</a:t>
            </a:r>
          </a:p>
        </p:txBody>
      </p:sp>
      <p:sp>
        <p:nvSpPr>
          <p:cNvPr id="4" name="Rectangle 3">
            <a:extLst>
              <a:ext uri="{FF2B5EF4-FFF2-40B4-BE49-F238E27FC236}">
                <a16:creationId xmlns:a16="http://schemas.microsoft.com/office/drawing/2014/main" id="{EE93E580-17C5-084E-AF28-E2DFE21082D4}"/>
              </a:ext>
            </a:extLst>
          </p:cNvPr>
          <p:cNvSpPr/>
          <p:nvPr/>
        </p:nvSpPr>
        <p:spPr>
          <a:xfrm>
            <a:off x="6997258" y="6488668"/>
            <a:ext cx="2146742" cy="369332"/>
          </a:xfrm>
          <a:prstGeom prst="rect">
            <a:avLst/>
          </a:prstGeom>
        </p:spPr>
        <p:txBody>
          <a:bodyPr wrap="none">
            <a:spAutoFit/>
          </a:bodyPr>
          <a:lstStyle/>
          <a:p>
            <a:r>
              <a:rPr lang="en-AU" dirty="0">
                <a:latin typeface="Arial" panose="020B0604020202020204" pitchFamily="34" charset="0"/>
                <a:cs typeface="Arial" panose="020B0604020202020204" pitchFamily="34" charset="0"/>
              </a:rPr>
              <a:t>(Kotler et al, 2017) </a:t>
            </a:r>
          </a:p>
        </p:txBody>
      </p:sp>
      <p:pic>
        <p:nvPicPr>
          <p:cNvPr id="6" name="Picture 5">
            <a:extLst>
              <a:ext uri="{FF2B5EF4-FFF2-40B4-BE49-F238E27FC236}">
                <a16:creationId xmlns:a16="http://schemas.microsoft.com/office/drawing/2014/main" id="{C74E4DE9-7EA9-DC4B-BB5C-1CCC41D23274}"/>
              </a:ext>
            </a:extLst>
          </p:cNvPr>
          <p:cNvPicPr>
            <a:picLocks noChangeAspect="1"/>
          </p:cNvPicPr>
          <p:nvPr/>
        </p:nvPicPr>
        <p:blipFill rotWithShape="1">
          <a:blip r:embed="rId2" cstate="email">
            <a:extLst>
              <a:ext uri="{BEBA8EAE-BF5A-486C-A8C5-ECC9F3942E4B}">
                <a14:imgProps xmlns:a14="http://schemas.microsoft.com/office/drawing/2010/main">
                  <a14:imgLayer r:embed="rId3">
                    <a14:imgEffect>
                      <a14:sharpenSoften amount="78000"/>
                    </a14:imgEffect>
                    <a14:imgEffect>
                      <a14:brightnessContrast bright="13000" contrast="31000"/>
                    </a14:imgEffect>
                  </a14:imgLayer>
                </a14:imgProps>
              </a:ext>
              <a:ext uri="{28A0092B-C50C-407E-A947-70E740481C1C}">
                <a14:useLocalDpi xmlns:a14="http://schemas.microsoft.com/office/drawing/2010/main"/>
              </a:ext>
            </a:extLst>
          </a:blip>
          <a:srcRect/>
          <a:stretch/>
        </p:blipFill>
        <p:spPr>
          <a:xfrm>
            <a:off x="201880" y="3138616"/>
            <a:ext cx="6495803" cy="3534718"/>
          </a:xfrm>
          <a:prstGeom prst="rect">
            <a:avLst/>
          </a:prstGeom>
        </p:spPr>
      </p:pic>
      <p:pic>
        <p:nvPicPr>
          <p:cNvPr id="3" name="Picture 2">
            <a:extLst>
              <a:ext uri="{FF2B5EF4-FFF2-40B4-BE49-F238E27FC236}">
                <a16:creationId xmlns:a16="http://schemas.microsoft.com/office/drawing/2014/main" id="{054CF9C4-2800-B74A-A266-8842C49DF4D5}"/>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376463" y="874608"/>
            <a:ext cx="5732501" cy="3052855"/>
          </a:xfrm>
          <a:prstGeom prst="rect">
            <a:avLst/>
          </a:prstGeom>
        </p:spPr>
      </p:pic>
    </p:spTree>
    <p:extLst>
      <p:ext uri="{BB962C8B-B14F-4D97-AF65-F5344CB8AC3E}">
        <p14:creationId xmlns:p14="http://schemas.microsoft.com/office/powerpoint/2010/main" val="333940766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65168A5-0445-6A4E-8ECD-78425FFB3206}"/>
              </a:ext>
            </a:extLst>
          </p:cNvPr>
          <p:cNvSpPr>
            <a:spLocks noGrp="1"/>
          </p:cNvSpPr>
          <p:nvPr>
            <p:ph type="title"/>
          </p:nvPr>
        </p:nvSpPr>
        <p:spPr>
          <a:xfrm>
            <a:off x="0" y="-226141"/>
            <a:ext cx="6902681" cy="1325563"/>
          </a:xfrm>
        </p:spPr>
        <p:txBody>
          <a:bodyPr>
            <a:normAutofit/>
          </a:bodyPr>
          <a:lstStyle/>
          <a:p>
            <a:r>
              <a:rPr lang="en-AU" sz="2500" dirty="0">
                <a:solidFill>
                  <a:schemeClr val="tx2"/>
                </a:solidFill>
              </a:rPr>
              <a:t>Location and Product Offering</a:t>
            </a:r>
            <a:br>
              <a:rPr lang="en-AU" sz="2500" dirty="0">
                <a:solidFill>
                  <a:schemeClr val="tx2"/>
                </a:solidFill>
              </a:rPr>
            </a:br>
            <a:r>
              <a:rPr lang="en-AU" sz="2500" dirty="0">
                <a:solidFill>
                  <a:schemeClr val="tx2"/>
                </a:solidFill>
              </a:rPr>
              <a:t> Soho House: A Sense of Place</a:t>
            </a:r>
          </a:p>
        </p:txBody>
      </p:sp>
      <p:grpSp>
        <p:nvGrpSpPr>
          <p:cNvPr id="35" name="Group 34">
            <a:extLst>
              <a:ext uri="{FF2B5EF4-FFF2-40B4-BE49-F238E27FC236}">
                <a16:creationId xmlns:a16="http://schemas.microsoft.com/office/drawing/2014/main" id="{6EC0ADE4-A9D2-E04F-A8E1-D4651AA53A9D}"/>
              </a:ext>
            </a:extLst>
          </p:cNvPr>
          <p:cNvGrpSpPr/>
          <p:nvPr/>
        </p:nvGrpSpPr>
        <p:grpSpPr>
          <a:xfrm>
            <a:off x="3075514" y="4430520"/>
            <a:ext cx="6068486" cy="2348820"/>
            <a:chOff x="3075514" y="4430520"/>
            <a:chExt cx="6068486" cy="2348820"/>
          </a:xfrm>
        </p:grpSpPr>
        <p:grpSp>
          <p:nvGrpSpPr>
            <p:cNvPr id="17" name="Group 16">
              <a:extLst>
                <a:ext uri="{FF2B5EF4-FFF2-40B4-BE49-F238E27FC236}">
                  <a16:creationId xmlns:a16="http://schemas.microsoft.com/office/drawing/2014/main" id="{D1CB6549-8269-6440-8B31-AA85F2D31EEE}"/>
                </a:ext>
              </a:extLst>
            </p:cNvPr>
            <p:cNvGrpSpPr/>
            <p:nvPr/>
          </p:nvGrpSpPr>
          <p:grpSpPr>
            <a:xfrm>
              <a:off x="3075514" y="4430520"/>
              <a:ext cx="4653081" cy="2348820"/>
              <a:chOff x="3083518" y="4430520"/>
              <a:chExt cx="4653081" cy="2348820"/>
            </a:xfrm>
          </p:grpSpPr>
          <p:pic>
            <p:nvPicPr>
              <p:cNvPr id="13" name="Picture 12">
                <a:extLst>
                  <a:ext uri="{FF2B5EF4-FFF2-40B4-BE49-F238E27FC236}">
                    <a16:creationId xmlns:a16="http://schemas.microsoft.com/office/drawing/2014/main" id="{3C204B3C-C91D-3F48-822C-9EB8AA45EB7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083518" y="4430520"/>
                <a:ext cx="2190750" cy="2168350"/>
              </a:xfrm>
              <a:prstGeom prst="rect">
                <a:avLst/>
              </a:prstGeom>
            </p:spPr>
          </p:pic>
          <p:pic>
            <p:nvPicPr>
              <p:cNvPr id="16" name="Picture 15">
                <a:extLst>
                  <a:ext uri="{FF2B5EF4-FFF2-40B4-BE49-F238E27FC236}">
                    <a16:creationId xmlns:a16="http://schemas.microsoft.com/office/drawing/2014/main" id="{27A609BD-318B-9949-958D-D48D0BDAD2CF}"/>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079971" y="4610990"/>
                <a:ext cx="1909602" cy="2168350"/>
              </a:xfrm>
              <a:prstGeom prst="rect">
                <a:avLst/>
              </a:prstGeom>
            </p:spPr>
          </p:pic>
          <p:sp>
            <p:nvSpPr>
              <p:cNvPr id="14" name="TextBox 13">
                <a:extLst>
                  <a:ext uri="{FF2B5EF4-FFF2-40B4-BE49-F238E27FC236}">
                    <a16:creationId xmlns:a16="http://schemas.microsoft.com/office/drawing/2014/main" id="{85445086-B43A-334D-A9BC-3397B18EA585}"/>
                  </a:ext>
                </a:extLst>
              </p:cNvPr>
              <p:cNvSpPr txBox="1"/>
              <p:nvPr/>
            </p:nvSpPr>
            <p:spPr>
              <a:xfrm>
                <a:off x="5079971" y="4606615"/>
                <a:ext cx="2656628" cy="646331"/>
              </a:xfrm>
              <a:prstGeom prst="rect">
                <a:avLst/>
              </a:prstGeom>
              <a:noFill/>
            </p:spPr>
            <p:txBody>
              <a:bodyPr wrap="square" rtlCol="0">
                <a:spAutoFit/>
              </a:bodyPr>
              <a:lstStyle/>
              <a:p>
                <a:r>
                  <a:rPr lang="en-AU">
                    <a:solidFill>
                      <a:schemeClr val="bg1"/>
                    </a:solidFill>
                  </a:rPr>
                  <a:t>Soho House, </a:t>
                </a:r>
              </a:p>
              <a:p>
                <a:r>
                  <a:rPr lang="en-AU">
                    <a:solidFill>
                      <a:schemeClr val="bg1"/>
                    </a:solidFill>
                  </a:rPr>
                  <a:t>Mumbai</a:t>
                </a:r>
              </a:p>
            </p:txBody>
          </p:sp>
        </p:grpSp>
        <p:sp>
          <p:nvSpPr>
            <p:cNvPr id="20" name="TextBox 19">
              <a:extLst>
                <a:ext uri="{FF2B5EF4-FFF2-40B4-BE49-F238E27FC236}">
                  <a16:creationId xmlns:a16="http://schemas.microsoft.com/office/drawing/2014/main" id="{1ED17BC2-2489-D547-A189-B3149095CE48}"/>
                </a:ext>
              </a:extLst>
            </p:cNvPr>
            <p:cNvSpPr txBox="1"/>
            <p:nvPr/>
          </p:nvSpPr>
          <p:spPr>
            <a:xfrm>
              <a:off x="6989573" y="4897114"/>
              <a:ext cx="2154427" cy="1800493"/>
            </a:xfrm>
            <a:prstGeom prst="rect">
              <a:avLst/>
            </a:prstGeom>
            <a:noFill/>
          </p:spPr>
          <p:txBody>
            <a:bodyPr wrap="square" rtlCol="0">
              <a:spAutoFit/>
            </a:bodyPr>
            <a:lstStyle/>
            <a:p>
              <a:r>
                <a:rPr lang="en-AU"/>
                <a:t>Menu features:</a:t>
              </a:r>
            </a:p>
            <a:p>
              <a:pPr marL="285750" indent="-285750">
                <a:buFont typeface="Arial" panose="020B0604020202020204" pitchFamily="34" charset="0"/>
                <a:buChar char="•"/>
              </a:pPr>
              <a:r>
                <a:rPr lang="en-AU" sz="1500"/>
                <a:t>House Classics with an Indian twist</a:t>
              </a:r>
            </a:p>
            <a:p>
              <a:pPr marL="285750" indent="-285750">
                <a:buFont typeface="Arial" panose="020B0604020202020204" pitchFamily="34" charset="0"/>
                <a:buChar char="•"/>
              </a:pPr>
              <a:r>
                <a:rPr lang="en-AU" sz="1500"/>
                <a:t>Tandoor and Grills</a:t>
              </a:r>
            </a:p>
            <a:p>
              <a:pPr marL="285750" indent="-285750">
                <a:buFont typeface="Arial" panose="020B0604020202020204" pitchFamily="34" charset="0"/>
                <a:buChar char="•"/>
              </a:pPr>
              <a:r>
                <a:rPr lang="en-AU" sz="1500"/>
                <a:t>Curries &amp; Rice</a:t>
              </a:r>
            </a:p>
            <a:p>
              <a:pPr marL="285750" indent="-285750">
                <a:buFont typeface="Arial" panose="020B0604020202020204" pitchFamily="34" charset="0"/>
                <a:buChar char="•"/>
              </a:pPr>
              <a:r>
                <a:rPr lang="en-AU" sz="1500"/>
                <a:t>Indian Breads</a:t>
              </a:r>
            </a:p>
            <a:p>
              <a:endParaRPr lang="en-AU"/>
            </a:p>
          </p:txBody>
        </p:sp>
      </p:grpSp>
      <p:grpSp>
        <p:nvGrpSpPr>
          <p:cNvPr id="34" name="Group 33">
            <a:extLst>
              <a:ext uri="{FF2B5EF4-FFF2-40B4-BE49-F238E27FC236}">
                <a16:creationId xmlns:a16="http://schemas.microsoft.com/office/drawing/2014/main" id="{7A4AFDEC-C0D5-3B4F-AC43-C24390B6B9ED}"/>
              </a:ext>
            </a:extLst>
          </p:cNvPr>
          <p:cNvGrpSpPr/>
          <p:nvPr/>
        </p:nvGrpSpPr>
        <p:grpSpPr>
          <a:xfrm>
            <a:off x="33107" y="2753312"/>
            <a:ext cx="8840301" cy="3044049"/>
            <a:chOff x="33107" y="2753312"/>
            <a:chExt cx="8840301" cy="3044049"/>
          </a:xfrm>
        </p:grpSpPr>
        <p:grpSp>
          <p:nvGrpSpPr>
            <p:cNvPr id="27" name="Group 26">
              <a:extLst>
                <a:ext uri="{FF2B5EF4-FFF2-40B4-BE49-F238E27FC236}">
                  <a16:creationId xmlns:a16="http://schemas.microsoft.com/office/drawing/2014/main" id="{DCB1313E-D844-A54A-B871-5D28050AF185}"/>
                </a:ext>
              </a:extLst>
            </p:cNvPr>
            <p:cNvGrpSpPr/>
            <p:nvPr/>
          </p:nvGrpSpPr>
          <p:grpSpPr>
            <a:xfrm>
              <a:off x="33107" y="2861997"/>
              <a:ext cx="3158253" cy="2935364"/>
              <a:chOff x="-436804" y="2765695"/>
              <a:chExt cx="3158253" cy="2935364"/>
            </a:xfrm>
          </p:grpSpPr>
          <p:pic>
            <p:nvPicPr>
              <p:cNvPr id="26" name="Picture 25">
                <a:extLst>
                  <a:ext uri="{FF2B5EF4-FFF2-40B4-BE49-F238E27FC236}">
                    <a16:creationId xmlns:a16="http://schemas.microsoft.com/office/drawing/2014/main" id="{67D66FB5-A065-B745-9FEB-B2C53C5CFA32}"/>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36804" y="4510313"/>
                <a:ext cx="1917176" cy="1190746"/>
              </a:xfrm>
              <a:prstGeom prst="rect">
                <a:avLst/>
              </a:prstGeom>
            </p:spPr>
          </p:pic>
          <p:pic>
            <p:nvPicPr>
              <p:cNvPr id="24" name="Picture 23">
                <a:extLst>
                  <a:ext uri="{FF2B5EF4-FFF2-40B4-BE49-F238E27FC236}">
                    <a16:creationId xmlns:a16="http://schemas.microsoft.com/office/drawing/2014/main" id="{CEEE97C4-93BF-E643-9DFB-DC1FAC7695B3}"/>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64821" y="2765695"/>
                <a:ext cx="1917175" cy="1948864"/>
              </a:xfrm>
              <a:prstGeom prst="rect">
                <a:avLst/>
              </a:prstGeom>
            </p:spPr>
          </p:pic>
          <p:sp>
            <p:nvSpPr>
              <p:cNvPr id="22" name="TextBox 21">
                <a:extLst>
                  <a:ext uri="{FF2B5EF4-FFF2-40B4-BE49-F238E27FC236}">
                    <a16:creationId xmlns:a16="http://schemas.microsoft.com/office/drawing/2014/main" id="{D347468B-DD49-7E4B-8324-98BF343E022A}"/>
                  </a:ext>
                </a:extLst>
              </p:cNvPr>
              <p:cNvSpPr txBox="1"/>
              <p:nvPr/>
            </p:nvSpPr>
            <p:spPr>
              <a:xfrm>
                <a:off x="64821" y="2782669"/>
                <a:ext cx="2656628" cy="646331"/>
              </a:xfrm>
              <a:prstGeom prst="rect">
                <a:avLst/>
              </a:prstGeom>
              <a:noFill/>
            </p:spPr>
            <p:txBody>
              <a:bodyPr wrap="square" rtlCol="0">
                <a:spAutoFit/>
              </a:bodyPr>
              <a:lstStyle/>
              <a:p>
                <a:r>
                  <a:rPr lang="en-AU">
                    <a:solidFill>
                      <a:schemeClr val="bg1"/>
                    </a:solidFill>
                  </a:rPr>
                  <a:t>Soho House, </a:t>
                </a:r>
              </a:p>
              <a:p>
                <a:r>
                  <a:rPr lang="en-AU">
                    <a:solidFill>
                      <a:schemeClr val="bg1"/>
                    </a:solidFill>
                  </a:rPr>
                  <a:t>Barcelona</a:t>
                </a:r>
              </a:p>
            </p:txBody>
          </p:sp>
        </p:grpSp>
        <p:sp>
          <p:nvSpPr>
            <p:cNvPr id="28" name="TextBox 27">
              <a:extLst>
                <a:ext uri="{FF2B5EF4-FFF2-40B4-BE49-F238E27FC236}">
                  <a16:creationId xmlns:a16="http://schemas.microsoft.com/office/drawing/2014/main" id="{8A8F7E3E-BFAC-D040-A7EA-27CEEF1AFB32}"/>
                </a:ext>
              </a:extLst>
            </p:cNvPr>
            <p:cNvSpPr txBox="1"/>
            <p:nvPr/>
          </p:nvSpPr>
          <p:spPr>
            <a:xfrm>
              <a:off x="4806041" y="2753312"/>
              <a:ext cx="4067367" cy="1523494"/>
            </a:xfrm>
            <a:prstGeom prst="rect">
              <a:avLst/>
            </a:prstGeom>
            <a:noFill/>
          </p:spPr>
          <p:txBody>
            <a:bodyPr wrap="square" rtlCol="0">
              <a:spAutoFit/>
            </a:bodyPr>
            <a:lstStyle/>
            <a:p>
              <a:r>
                <a:rPr lang="en-AU"/>
                <a:t>Menu features:</a:t>
              </a:r>
            </a:p>
            <a:p>
              <a:pPr marL="285750" indent="-285750">
                <a:buFont typeface="Arial" panose="020B0604020202020204" pitchFamily="34" charset="0"/>
                <a:buChar char="•"/>
              </a:pPr>
              <a:r>
                <a:rPr lang="en-AU" sz="1500"/>
                <a:t>House Classics </a:t>
              </a:r>
            </a:p>
            <a:p>
              <a:pPr marL="285750" indent="-285750">
                <a:buFont typeface="Arial" panose="020B0604020202020204" pitchFamily="34" charset="0"/>
                <a:buChar char="•"/>
              </a:pPr>
              <a:r>
                <a:rPr lang="en-AU" sz="1500"/>
                <a:t>Ham Croquettes, Patatas Bravas, </a:t>
              </a:r>
              <a:r>
                <a:rPr lang="en-AU" sz="1500" err="1"/>
                <a:t>Padrón</a:t>
              </a:r>
              <a:r>
                <a:rPr lang="en-AU" sz="1500"/>
                <a:t> Peppers</a:t>
              </a:r>
            </a:p>
            <a:p>
              <a:pPr marL="285750" indent="-285750">
                <a:buFont typeface="Arial" panose="020B0604020202020204" pitchFamily="34" charset="0"/>
                <a:buChar char="•"/>
              </a:pPr>
              <a:r>
                <a:rPr lang="en-AU" sz="1500"/>
                <a:t>Mediterranean style dishes, some with an Asian twist</a:t>
              </a:r>
            </a:p>
          </p:txBody>
        </p:sp>
        <p:pic>
          <p:nvPicPr>
            <p:cNvPr id="30" name="Picture 29">
              <a:extLst>
                <a:ext uri="{FF2B5EF4-FFF2-40B4-BE49-F238E27FC236}">
                  <a16:creationId xmlns:a16="http://schemas.microsoft.com/office/drawing/2014/main" id="{C80A9F72-6FA4-A54D-8CCD-AC131D586795}"/>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2365341" y="2782669"/>
              <a:ext cx="2387131" cy="1292661"/>
            </a:xfrm>
            <a:prstGeom prst="rect">
              <a:avLst/>
            </a:prstGeom>
          </p:spPr>
        </p:pic>
      </p:grpSp>
      <p:grpSp>
        <p:nvGrpSpPr>
          <p:cNvPr id="33" name="Group 32">
            <a:extLst>
              <a:ext uri="{FF2B5EF4-FFF2-40B4-BE49-F238E27FC236}">
                <a16:creationId xmlns:a16="http://schemas.microsoft.com/office/drawing/2014/main" id="{43B408AF-45F5-5F46-A733-B051E6462183}"/>
              </a:ext>
            </a:extLst>
          </p:cNvPr>
          <p:cNvGrpSpPr/>
          <p:nvPr/>
        </p:nvGrpSpPr>
        <p:grpSpPr>
          <a:xfrm>
            <a:off x="270592" y="914025"/>
            <a:ext cx="8086851" cy="2097774"/>
            <a:chOff x="270592" y="914025"/>
            <a:chExt cx="8086851" cy="2097774"/>
          </a:xfrm>
        </p:grpSpPr>
        <p:grpSp>
          <p:nvGrpSpPr>
            <p:cNvPr id="7" name="Group 6">
              <a:extLst>
                <a:ext uri="{FF2B5EF4-FFF2-40B4-BE49-F238E27FC236}">
                  <a16:creationId xmlns:a16="http://schemas.microsoft.com/office/drawing/2014/main" id="{659C4617-B2A7-0546-B2D4-B45195678CB4}"/>
                </a:ext>
              </a:extLst>
            </p:cNvPr>
            <p:cNvGrpSpPr/>
            <p:nvPr/>
          </p:nvGrpSpPr>
          <p:grpSpPr>
            <a:xfrm>
              <a:off x="4752472" y="1022174"/>
              <a:ext cx="3604971" cy="1989625"/>
              <a:chOff x="4752472" y="1022174"/>
              <a:chExt cx="3604971" cy="1989625"/>
            </a:xfrm>
          </p:grpSpPr>
          <p:pic>
            <p:nvPicPr>
              <p:cNvPr id="2" name="Picture 1">
                <a:extLst>
                  <a:ext uri="{FF2B5EF4-FFF2-40B4-BE49-F238E27FC236}">
                    <a16:creationId xmlns:a16="http://schemas.microsoft.com/office/drawing/2014/main" id="{A32C5DF1-CB14-DA4B-B636-0FC2798C5B74}"/>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7106606" y="1760962"/>
                <a:ext cx="1250837" cy="1250837"/>
              </a:xfrm>
              <a:prstGeom prst="rect">
                <a:avLst/>
              </a:prstGeom>
            </p:spPr>
          </p:pic>
          <p:pic>
            <p:nvPicPr>
              <p:cNvPr id="6" name="Picture 5">
                <a:extLst>
                  <a:ext uri="{FF2B5EF4-FFF2-40B4-BE49-F238E27FC236}">
                    <a16:creationId xmlns:a16="http://schemas.microsoft.com/office/drawing/2014/main" id="{DFAEAE09-213D-A74E-9161-103D40E36C24}"/>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4806041" y="1022174"/>
                <a:ext cx="2453968" cy="1472381"/>
              </a:xfrm>
              <a:prstGeom prst="rect">
                <a:avLst/>
              </a:prstGeom>
            </p:spPr>
          </p:pic>
          <p:sp>
            <p:nvSpPr>
              <p:cNvPr id="5" name="TextBox 4">
                <a:extLst>
                  <a:ext uri="{FF2B5EF4-FFF2-40B4-BE49-F238E27FC236}">
                    <a16:creationId xmlns:a16="http://schemas.microsoft.com/office/drawing/2014/main" id="{F49A24C1-0298-EF40-8641-8DA9704B8A90}"/>
                  </a:ext>
                </a:extLst>
              </p:cNvPr>
              <p:cNvSpPr txBox="1"/>
              <p:nvPr/>
            </p:nvSpPr>
            <p:spPr>
              <a:xfrm>
                <a:off x="4752472" y="1852599"/>
                <a:ext cx="2656628" cy="646331"/>
              </a:xfrm>
              <a:prstGeom prst="rect">
                <a:avLst/>
              </a:prstGeom>
              <a:noFill/>
            </p:spPr>
            <p:txBody>
              <a:bodyPr wrap="square" rtlCol="0">
                <a:spAutoFit/>
              </a:bodyPr>
              <a:lstStyle/>
              <a:p>
                <a:r>
                  <a:rPr lang="en-AU">
                    <a:solidFill>
                      <a:schemeClr val="bg1"/>
                    </a:solidFill>
                  </a:rPr>
                  <a:t>Shoreditch House, London</a:t>
                </a:r>
              </a:p>
            </p:txBody>
          </p:sp>
        </p:grpSp>
        <p:sp>
          <p:nvSpPr>
            <p:cNvPr id="21" name="TextBox 20">
              <a:extLst>
                <a:ext uri="{FF2B5EF4-FFF2-40B4-BE49-F238E27FC236}">
                  <a16:creationId xmlns:a16="http://schemas.microsoft.com/office/drawing/2014/main" id="{59F5431D-1D5C-A249-95CD-9C6BC1E0BA30}"/>
                </a:ext>
              </a:extLst>
            </p:cNvPr>
            <p:cNvSpPr txBox="1"/>
            <p:nvPr/>
          </p:nvSpPr>
          <p:spPr>
            <a:xfrm>
              <a:off x="270592" y="914025"/>
              <a:ext cx="2731435" cy="1292662"/>
            </a:xfrm>
            <a:prstGeom prst="rect">
              <a:avLst/>
            </a:prstGeom>
            <a:noFill/>
          </p:spPr>
          <p:txBody>
            <a:bodyPr wrap="square" rtlCol="0">
              <a:spAutoFit/>
            </a:bodyPr>
            <a:lstStyle/>
            <a:p>
              <a:r>
                <a:rPr lang="en-AU"/>
                <a:t>Menu features:</a:t>
              </a:r>
            </a:p>
            <a:p>
              <a:pPr marL="285750" indent="-285750">
                <a:buFont typeface="Arial" panose="020B0604020202020204" pitchFamily="34" charset="0"/>
                <a:buChar char="•"/>
              </a:pPr>
              <a:r>
                <a:rPr lang="en-AU" sz="1500"/>
                <a:t>House Classics with a European twist</a:t>
              </a:r>
            </a:p>
            <a:p>
              <a:pPr marL="285750" indent="-285750">
                <a:buFont typeface="Arial" panose="020B0604020202020204" pitchFamily="34" charset="0"/>
                <a:buChar char="•"/>
              </a:pPr>
              <a:r>
                <a:rPr lang="en-AU" sz="1500"/>
                <a:t>Classic British dishes</a:t>
              </a:r>
            </a:p>
            <a:p>
              <a:pPr marL="285750" indent="-285750">
                <a:buFont typeface="Arial" panose="020B0604020202020204" pitchFamily="34" charset="0"/>
                <a:buChar char="•"/>
              </a:pPr>
              <a:r>
                <a:rPr lang="en-AU" sz="1500"/>
                <a:t>Strong Italian influences</a:t>
              </a:r>
            </a:p>
          </p:txBody>
        </p:sp>
        <p:pic>
          <p:nvPicPr>
            <p:cNvPr id="32" name="Picture 31">
              <a:extLst>
                <a:ext uri="{FF2B5EF4-FFF2-40B4-BE49-F238E27FC236}">
                  <a16:creationId xmlns:a16="http://schemas.microsoft.com/office/drawing/2014/main" id="{C87689B9-A41A-AA40-9B65-BFEF507D3368}"/>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2849348" y="1043534"/>
              <a:ext cx="1915431" cy="1099756"/>
            </a:xfrm>
            <a:prstGeom prst="rect">
              <a:avLst/>
            </a:prstGeom>
          </p:spPr>
        </p:pic>
      </p:grpSp>
      <p:sp>
        <p:nvSpPr>
          <p:cNvPr id="23" name="Title 1">
            <a:extLst>
              <a:ext uri="{FF2B5EF4-FFF2-40B4-BE49-F238E27FC236}">
                <a16:creationId xmlns:a16="http://schemas.microsoft.com/office/drawing/2014/main" id="{1DC9A133-47D3-F840-8744-57BA9F9ADBBC}"/>
              </a:ext>
            </a:extLst>
          </p:cNvPr>
          <p:cNvSpPr txBox="1">
            <a:spLocks/>
          </p:cNvSpPr>
          <p:nvPr/>
        </p:nvSpPr>
        <p:spPr>
          <a:xfrm>
            <a:off x="0" y="5819948"/>
            <a:ext cx="3002027" cy="1182169"/>
          </a:xfrm>
          <a:prstGeom prst="rect">
            <a:avLst/>
          </a:prstGeom>
        </p:spPr>
        <p:txBody>
          <a:bodyPr vert="horz" lIns="91440" tIns="45720" rIns="91440" bIns="45720" rtlCol="0" anchor="ctr">
            <a:normAutofit fontScale="67500" lnSpcReduction="20000"/>
          </a:bodyPr>
          <a:lstStyle>
            <a:lvl1pPr algn="l" defTabSz="685800" rtl="0" eaLnBrk="1" latinLnBrk="0" hangingPunct="1">
              <a:lnSpc>
                <a:spcPct val="90000"/>
              </a:lnSpc>
              <a:spcBef>
                <a:spcPct val="0"/>
              </a:spcBef>
              <a:buNone/>
              <a:defRPr sz="3300" b="0" kern="1200">
                <a:solidFill>
                  <a:schemeClr val="tx1"/>
                </a:solidFill>
                <a:latin typeface="Arial" panose="020B0604020202020204" pitchFamily="34" charset="0"/>
                <a:ea typeface="+mj-ea"/>
                <a:cs typeface="Arial" panose="020B0604020202020204" pitchFamily="34" charset="0"/>
              </a:defRPr>
            </a:lvl1pPr>
          </a:lstStyle>
          <a:p>
            <a:r>
              <a:rPr lang="en-AU" i="1">
                <a:solidFill>
                  <a:schemeClr val="bg1">
                    <a:lumMod val="65000"/>
                  </a:schemeClr>
                </a:solidFill>
              </a:rPr>
              <a:t>Find other examples of how local palates are incorporated to multinational concepts</a:t>
            </a:r>
          </a:p>
        </p:txBody>
      </p:sp>
    </p:spTree>
    <p:extLst>
      <p:ext uri="{BB962C8B-B14F-4D97-AF65-F5344CB8AC3E}">
        <p14:creationId xmlns:p14="http://schemas.microsoft.com/office/powerpoint/2010/main" val="17877400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DC4324-B3EC-4C40-8BC1-95FDB1DB6349}"/>
              </a:ext>
            </a:extLst>
          </p:cNvPr>
          <p:cNvSpPr>
            <a:spLocks noGrp="1"/>
          </p:cNvSpPr>
          <p:nvPr>
            <p:ph type="title"/>
          </p:nvPr>
        </p:nvSpPr>
        <p:spPr>
          <a:xfrm>
            <a:off x="360758" y="327025"/>
            <a:ext cx="3993358" cy="1630363"/>
          </a:xfrm>
        </p:spPr>
        <p:txBody>
          <a:bodyPr vert="horz" lIns="91440" tIns="45720" rIns="91440" bIns="45720" rtlCol="0" anchor="b">
            <a:normAutofit/>
          </a:bodyPr>
          <a:lstStyle/>
          <a:p>
            <a:pPr defTabSz="914400"/>
            <a:r>
              <a:rPr lang="en-US" sz="3100" dirty="0">
                <a:solidFill>
                  <a:schemeClr val="tx2"/>
                </a:solidFill>
                <a:latin typeface="+mj-lt"/>
                <a:cs typeface="+mj-cs"/>
              </a:rPr>
              <a:t>4.8 Activity: Research and Share</a:t>
            </a:r>
          </a:p>
        </p:txBody>
      </p:sp>
      <p:sp>
        <p:nvSpPr>
          <p:cNvPr id="3" name="Text Placeholder 2">
            <a:extLst>
              <a:ext uri="{FF2B5EF4-FFF2-40B4-BE49-F238E27FC236}">
                <a16:creationId xmlns:a16="http://schemas.microsoft.com/office/drawing/2014/main" id="{AC1A3CEC-5F74-CA43-BBD1-E9BC621DDAA7}"/>
              </a:ext>
            </a:extLst>
          </p:cNvPr>
          <p:cNvSpPr>
            <a:spLocks noGrp="1"/>
          </p:cNvSpPr>
          <p:nvPr>
            <p:ph type="body" sz="quarter" idx="10"/>
          </p:nvPr>
        </p:nvSpPr>
        <p:spPr>
          <a:xfrm>
            <a:off x="360759" y="2286001"/>
            <a:ext cx="3993357" cy="3919538"/>
          </a:xfrm>
        </p:spPr>
        <p:txBody>
          <a:bodyPr vert="horz" lIns="91440" tIns="45720" rIns="91440" bIns="45720" rtlCol="0" anchor="t">
            <a:normAutofit/>
          </a:bodyPr>
          <a:lstStyle/>
          <a:p>
            <a:pPr indent="-228600" defTabSz="914400"/>
            <a:r>
              <a:rPr lang="en-US" sz="2000" dirty="0">
                <a:latin typeface="+mn-lt"/>
                <a:cs typeface="+mn-cs"/>
              </a:rPr>
              <a:t>Find Menus from different types of restaurants. Post them in the appropriate column and critique their content, layout and design</a:t>
            </a:r>
          </a:p>
          <a:p>
            <a:pPr indent="-228600" defTabSz="914400"/>
            <a:endParaRPr lang="en-US" sz="2000" dirty="0">
              <a:latin typeface="+mn-lt"/>
              <a:cs typeface="+mn-cs"/>
            </a:endParaRPr>
          </a:p>
          <a:p>
            <a:pPr indent="-228600" defTabSz="914400"/>
            <a:r>
              <a:rPr lang="en-US" sz="2000" dirty="0">
                <a:latin typeface="+mn-lt"/>
                <a:cs typeface="+mn-cs"/>
              </a:rPr>
              <a:t>Post your findings here: </a:t>
            </a:r>
            <a:r>
              <a:rPr lang="en-US" sz="2000" dirty="0">
                <a:latin typeface="+mn-lt"/>
                <a:cs typeface="+mn-cs"/>
                <a:hlinkClick r:id="rId2"/>
              </a:rPr>
              <a:t>https://icms.padlet.org/nassima_kennedy1/mwf032u3gglhgxal</a:t>
            </a:r>
            <a:endParaRPr lang="en-US" sz="2000" dirty="0">
              <a:latin typeface="+mn-lt"/>
              <a:cs typeface="+mn-cs"/>
            </a:endParaRPr>
          </a:p>
        </p:txBody>
      </p:sp>
      <p:pic>
        <p:nvPicPr>
          <p:cNvPr id="5" name="Picture 4">
            <a:extLst>
              <a:ext uri="{FF2B5EF4-FFF2-40B4-BE49-F238E27FC236}">
                <a16:creationId xmlns:a16="http://schemas.microsoft.com/office/drawing/2014/main" id="{8B0F7C87-B6F4-E84F-86D8-C25089768185}"/>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b="-2"/>
          <a:stretch/>
        </p:blipFill>
        <p:spPr>
          <a:xfrm>
            <a:off x="4474766" y="1"/>
            <a:ext cx="4669234" cy="6856412"/>
          </a:xfrm>
          <a:custGeom>
            <a:avLst/>
            <a:gdLst/>
            <a:ahLst/>
            <a:cxnLst/>
            <a:rect l="l" t="t" r="r" b="b"/>
            <a:pathLst>
              <a:path w="5620032" h="6856412">
                <a:moveTo>
                  <a:pt x="13187" y="0"/>
                </a:moveTo>
                <a:lnTo>
                  <a:pt x="5620032" y="0"/>
                </a:lnTo>
                <a:lnTo>
                  <a:pt x="5620032" y="6856412"/>
                </a:lnTo>
                <a:lnTo>
                  <a:pt x="0" y="6856412"/>
                </a:lnTo>
                <a:lnTo>
                  <a:pt x="64318" y="6298274"/>
                </a:lnTo>
                <a:cubicBezTo>
                  <a:pt x="203221" y="4970220"/>
                  <a:pt x="240510" y="3632077"/>
                  <a:pt x="97152" y="2276000"/>
                </a:cubicBezTo>
                <a:cubicBezTo>
                  <a:pt x="35713" y="1694824"/>
                  <a:pt x="7455" y="1116942"/>
                  <a:pt x="6154" y="541737"/>
                </a:cubicBezTo>
                <a:close/>
              </a:path>
            </a:pathLst>
          </a:custGeom>
        </p:spPr>
      </p:pic>
      <p:pic>
        <p:nvPicPr>
          <p:cNvPr id="6" name="Picture 5">
            <a:extLst>
              <a:ext uri="{FF2B5EF4-FFF2-40B4-BE49-F238E27FC236}">
                <a16:creationId xmlns:a16="http://schemas.microsoft.com/office/drawing/2014/main" id="{3292DEC8-D032-4F4A-A5D2-4BCD5B5A2A17}"/>
              </a:ext>
            </a:extLst>
          </p:cNvPr>
          <p:cNvPicPr>
            <a:picLocks noChangeAspect="1"/>
          </p:cNvPicPr>
          <p:nvPr/>
        </p:nvPicPr>
        <p:blipFill rotWithShape="1">
          <a:blip r:embed="rId4" cstate="email">
            <a:extLst>
              <a:ext uri="{BEBA8EAE-BF5A-486C-A8C5-ECC9F3942E4B}">
                <a14:imgProps xmlns:a14="http://schemas.microsoft.com/office/drawing/2010/main">
                  <a14:imgLayer r:embed="rId5">
                    <a14:imgEffect>
                      <a14:backgroundRemoval t="7018" b="89474" l="9524" r="99524">
                        <a14:foregroundMark x1="24762" y1="40351" x2="48095" y2="35088"/>
                        <a14:foregroundMark x1="48095" y1="35088" x2="72381" y2="47368"/>
                        <a14:foregroundMark x1="72381" y1="47368" x2="90952" y2="43860"/>
                        <a14:foregroundMark x1="90952" y1="43860" x2="73333" y2="63158"/>
                        <a14:foregroundMark x1="73333" y1="63158" x2="34286" y2="38596"/>
                        <a14:foregroundMark x1="34286" y1="38596" x2="53333" y2="26316"/>
                        <a14:foregroundMark x1="53333" y1="26316" x2="90476" y2="28070"/>
                        <a14:foregroundMark x1="90476" y1="28070" x2="89524" y2="47368"/>
                        <a14:foregroundMark x1="80000" y1="7018" x2="99048" y2="15789"/>
                        <a14:foregroundMark x1="99048" y1="15789" x2="96190" y2="82456"/>
                        <a14:foregroundMark x1="96190" y1="82456" x2="94286" y2="17544"/>
                        <a14:foregroundMark x1="72857" y1="12281" x2="31429" y2="21053"/>
                        <a14:foregroundMark x1="31429" y1="21053" x2="40476" y2="78947"/>
                        <a14:foregroundMark x1="40476" y1="78947" x2="61905" y2="82456"/>
                        <a14:foregroundMark x1="61905" y1="82456" x2="77143" y2="80702"/>
                        <a14:foregroundMark x1="18095" y1="17544" x2="30000" y2="78947"/>
                        <a14:foregroundMark x1="99524" y1="12281" x2="99524" y2="12281"/>
                        <a14:foregroundMark x1="31429" y1="92982" x2="53333" y2="96491"/>
                        <a14:foregroundMark x1="53333" y1="96491" x2="73810" y2="87719"/>
                        <a14:foregroundMark x1="73810" y1="87719" x2="97619" y2="89474"/>
                        <a14:foregroundMark x1="97619" y1="89474" x2="33333" y2="78947"/>
                      </a14:backgroundRemoval>
                    </a14:imgEffect>
                  </a14:imgLayer>
                </a14:imgProps>
              </a:ext>
              <a:ext uri="{28A0092B-C50C-407E-A947-70E740481C1C}">
                <a14:useLocalDpi xmlns:a14="http://schemas.microsoft.com/office/drawing/2010/main"/>
              </a:ext>
            </a:extLst>
          </a:blip>
          <a:srcRect/>
          <a:stretch/>
        </p:blipFill>
        <p:spPr>
          <a:xfrm>
            <a:off x="6768548" y="327025"/>
            <a:ext cx="2375452" cy="646330"/>
          </a:xfrm>
          <a:prstGeom prst="rect">
            <a:avLst/>
          </a:prstGeom>
        </p:spPr>
      </p:pic>
    </p:spTree>
    <p:extLst>
      <p:ext uri="{BB962C8B-B14F-4D97-AF65-F5344CB8AC3E}">
        <p14:creationId xmlns:p14="http://schemas.microsoft.com/office/powerpoint/2010/main" val="83499308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560AFAAC-EA6C-45A9-9E03-C9C9F0193B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picture containing holding, table, food, plate&#10;&#10;Description automatically generated">
            <a:extLst>
              <a:ext uri="{FF2B5EF4-FFF2-40B4-BE49-F238E27FC236}">
                <a16:creationId xmlns:a16="http://schemas.microsoft.com/office/drawing/2014/main" id="{B8F39A18-08CD-294C-98C4-FF610C1EB353}"/>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3662266" y="10"/>
            <a:ext cx="5481734" cy="6857990"/>
          </a:xfrm>
          <a:custGeom>
            <a:avLst/>
            <a:gdLst/>
            <a:ahLst/>
            <a:cxnLst/>
            <a:rect l="l" t="t" r="r" b="b"/>
            <a:pathLst>
              <a:path w="7308978" h="6858000">
                <a:moveTo>
                  <a:pt x="0" y="0"/>
                </a:moveTo>
                <a:lnTo>
                  <a:pt x="7308978" y="0"/>
                </a:lnTo>
                <a:lnTo>
                  <a:pt x="7308978" y="6858000"/>
                </a:lnTo>
                <a:lnTo>
                  <a:pt x="0" y="6858000"/>
                </a:lnTo>
                <a:lnTo>
                  <a:pt x="62983" y="6788730"/>
                </a:lnTo>
                <a:cubicBezTo>
                  <a:pt x="773509" y="5928900"/>
                  <a:pt x="1212978" y="4741056"/>
                  <a:pt x="1212978" y="3429000"/>
                </a:cubicBezTo>
                <a:cubicBezTo>
                  <a:pt x="1212978" y="2116944"/>
                  <a:pt x="773509" y="929100"/>
                  <a:pt x="62983" y="69271"/>
                </a:cubicBezTo>
                <a:close/>
              </a:path>
            </a:pathLst>
          </a:custGeom>
        </p:spPr>
      </p:pic>
      <p:sp useBgFill="1">
        <p:nvSpPr>
          <p:cNvPr id="12" name="Freeform: Shape 11">
            <a:extLst>
              <a:ext uri="{FF2B5EF4-FFF2-40B4-BE49-F238E27FC236}">
                <a16:creationId xmlns:a16="http://schemas.microsoft.com/office/drawing/2014/main" id="{83549E37-C86B-4401-90BD-D8BF83859F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572000" cy="6858000"/>
          </a:xfrm>
          <a:custGeom>
            <a:avLst/>
            <a:gdLst>
              <a:gd name="connsiteX0" fmla="*/ 0 w 6096001"/>
              <a:gd name="connsiteY0" fmla="*/ 0 h 6858000"/>
              <a:gd name="connsiteX1" fmla="*/ 4883023 w 6096001"/>
              <a:gd name="connsiteY1" fmla="*/ 0 h 6858000"/>
              <a:gd name="connsiteX2" fmla="*/ 4946006 w 6096001"/>
              <a:gd name="connsiteY2" fmla="*/ 69271 h 6858000"/>
              <a:gd name="connsiteX3" fmla="*/ 6096001 w 6096001"/>
              <a:gd name="connsiteY3" fmla="*/ 3429000 h 6858000"/>
              <a:gd name="connsiteX4" fmla="*/ 4946006 w 6096001"/>
              <a:gd name="connsiteY4" fmla="*/ 6788730 h 6858000"/>
              <a:gd name="connsiteX5" fmla="*/ 4883023 w 6096001"/>
              <a:gd name="connsiteY5" fmla="*/ 6858000 h 6858000"/>
              <a:gd name="connsiteX6" fmla="*/ 0 w 609600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6001" h="6858000">
                <a:moveTo>
                  <a:pt x="0" y="0"/>
                </a:moveTo>
                <a:lnTo>
                  <a:pt x="4883023" y="0"/>
                </a:lnTo>
                <a:lnTo>
                  <a:pt x="4946006" y="69271"/>
                </a:lnTo>
                <a:cubicBezTo>
                  <a:pt x="5656532" y="929100"/>
                  <a:pt x="6096001" y="2116944"/>
                  <a:pt x="6096001" y="3429000"/>
                </a:cubicBezTo>
                <a:cubicBezTo>
                  <a:pt x="6096001" y="4741056"/>
                  <a:pt x="5656532" y="5928900"/>
                  <a:pt x="4946006" y="6788730"/>
                </a:cubicBezTo>
                <a:lnTo>
                  <a:pt x="4883023" y="6858000"/>
                </a:lnTo>
                <a:lnTo>
                  <a:pt x="0" y="6858000"/>
                </a:lnTo>
                <a:close/>
              </a:path>
            </a:pathLst>
          </a:custGeom>
          <a:ln w="9525">
            <a:solidFill>
              <a:srgbClr val="EFEFEF"/>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4" name="Freeform: Shape 13">
            <a:extLst>
              <a:ext uri="{FF2B5EF4-FFF2-40B4-BE49-F238E27FC236}">
                <a16:creationId xmlns:a16="http://schemas.microsoft.com/office/drawing/2014/main" id="{8A17784E-76D8-4521-A77D-0D2EBB9230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565142" cy="6858000"/>
          </a:xfrm>
          <a:custGeom>
            <a:avLst/>
            <a:gdLst>
              <a:gd name="connsiteX0" fmla="*/ 0 w 6086857"/>
              <a:gd name="connsiteY0" fmla="*/ 0 h 6858000"/>
              <a:gd name="connsiteX1" fmla="*/ 4873879 w 6086857"/>
              <a:gd name="connsiteY1" fmla="*/ 0 h 6858000"/>
              <a:gd name="connsiteX2" fmla="*/ 4936862 w 6086857"/>
              <a:gd name="connsiteY2" fmla="*/ 69271 h 6858000"/>
              <a:gd name="connsiteX3" fmla="*/ 6086857 w 6086857"/>
              <a:gd name="connsiteY3" fmla="*/ 3429000 h 6858000"/>
              <a:gd name="connsiteX4" fmla="*/ 4936862 w 6086857"/>
              <a:gd name="connsiteY4" fmla="*/ 6788730 h 6858000"/>
              <a:gd name="connsiteX5" fmla="*/ 4873879 w 6086857"/>
              <a:gd name="connsiteY5" fmla="*/ 6858000 h 6858000"/>
              <a:gd name="connsiteX6" fmla="*/ 0 w 608685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86857" h="6858000">
                <a:moveTo>
                  <a:pt x="0" y="0"/>
                </a:moveTo>
                <a:lnTo>
                  <a:pt x="4873879" y="0"/>
                </a:lnTo>
                <a:lnTo>
                  <a:pt x="4936862" y="69271"/>
                </a:lnTo>
                <a:cubicBezTo>
                  <a:pt x="5647388" y="929100"/>
                  <a:pt x="6086857" y="2116944"/>
                  <a:pt x="6086857" y="3429000"/>
                </a:cubicBezTo>
                <a:cubicBezTo>
                  <a:pt x="6086857" y="4741056"/>
                  <a:pt x="5647388" y="5928900"/>
                  <a:pt x="4936862" y="6788730"/>
                </a:cubicBezTo>
                <a:lnTo>
                  <a:pt x="4873879"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DDC01277-340C-CB4C-8E21-DE563F0F719B}"/>
              </a:ext>
            </a:extLst>
          </p:cNvPr>
          <p:cNvSpPr>
            <a:spLocks noGrp="1"/>
          </p:cNvSpPr>
          <p:nvPr>
            <p:ph type="title"/>
          </p:nvPr>
        </p:nvSpPr>
        <p:spPr>
          <a:xfrm>
            <a:off x="281178" y="856488"/>
            <a:ext cx="3744468" cy="1243584"/>
          </a:xfrm>
        </p:spPr>
        <p:txBody>
          <a:bodyPr vert="horz" lIns="91440" tIns="45720" rIns="91440" bIns="45720" rtlCol="0" anchor="ctr">
            <a:normAutofit/>
          </a:bodyPr>
          <a:lstStyle/>
          <a:p>
            <a:pPr defTabSz="914400"/>
            <a:r>
              <a:rPr lang="en-US" sz="3000" dirty="0">
                <a:solidFill>
                  <a:schemeClr val="tx2"/>
                </a:solidFill>
                <a:latin typeface="+mj-lt"/>
                <a:cs typeface="+mj-cs"/>
              </a:rPr>
              <a:t>Closing Thoughts…</a:t>
            </a:r>
          </a:p>
        </p:txBody>
      </p:sp>
      <p:sp>
        <p:nvSpPr>
          <p:cNvPr id="16" name="Rectangle 15">
            <a:extLst>
              <a:ext uri="{FF2B5EF4-FFF2-40B4-BE49-F238E27FC236}">
                <a16:creationId xmlns:a16="http://schemas.microsoft.com/office/drawing/2014/main" id="{C0036C6B-F09C-4EAB-AE02-8D056EE748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24325"/>
            <a:ext cx="96012"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8" name="Rectangle 17">
            <a:extLst>
              <a:ext uri="{FF2B5EF4-FFF2-40B4-BE49-F238E27FC236}">
                <a16:creationId xmlns:a16="http://schemas.microsoft.com/office/drawing/2014/main" id="{FC8D5885-2804-4D3C-BE31-902E4D3279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8326" y="2195336"/>
            <a:ext cx="373761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Text Placeholder 2">
            <a:extLst>
              <a:ext uri="{FF2B5EF4-FFF2-40B4-BE49-F238E27FC236}">
                <a16:creationId xmlns:a16="http://schemas.microsoft.com/office/drawing/2014/main" id="{19A210F0-84F1-E94A-9042-F688F9C97DC5}"/>
              </a:ext>
            </a:extLst>
          </p:cNvPr>
          <p:cNvSpPr>
            <a:spLocks noGrp="1"/>
          </p:cNvSpPr>
          <p:nvPr>
            <p:ph type="body" sz="quarter" idx="10"/>
          </p:nvPr>
        </p:nvSpPr>
        <p:spPr>
          <a:xfrm>
            <a:off x="281178" y="2522949"/>
            <a:ext cx="3799332" cy="3402363"/>
          </a:xfrm>
        </p:spPr>
        <p:txBody>
          <a:bodyPr vert="horz" lIns="91440" tIns="45720" rIns="91440" bIns="45720" rtlCol="0" anchor="t">
            <a:normAutofit/>
          </a:bodyPr>
          <a:lstStyle/>
          <a:p>
            <a:pPr indent="-228600" defTabSz="914400"/>
            <a:r>
              <a:rPr lang="en-US" sz="2200" dirty="0">
                <a:latin typeface="+mn-lt"/>
                <a:cs typeface="+mn-cs"/>
              </a:rPr>
              <a:t>Menus and menu planning are the most crucial elements of the restaurant. </a:t>
            </a:r>
          </a:p>
          <a:p>
            <a:pPr marL="0" indent="-228600" defTabSz="914400"/>
            <a:endParaRPr lang="en-US" sz="2200" dirty="0">
              <a:latin typeface="+mn-lt"/>
              <a:cs typeface="+mn-cs"/>
            </a:endParaRPr>
          </a:p>
          <a:p>
            <a:pPr indent="-228600" defTabSz="914400"/>
            <a:r>
              <a:rPr lang="en-US" sz="2200" dirty="0">
                <a:latin typeface="+mn-lt"/>
                <a:cs typeface="+mn-cs"/>
              </a:rPr>
              <a:t>The many considerations in menu planning help us </a:t>
            </a:r>
            <a:r>
              <a:rPr lang="en-US" sz="2200" dirty="0" err="1">
                <a:latin typeface="+mn-lt"/>
                <a:cs typeface="+mn-cs"/>
              </a:rPr>
              <a:t>realise</a:t>
            </a:r>
            <a:r>
              <a:rPr lang="en-US" sz="2200" dirty="0">
                <a:latin typeface="+mn-lt"/>
                <a:cs typeface="+mn-cs"/>
              </a:rPr>
              <a:t> the scope and depth of general planning necessary for successful operation. </a:t>
            </a:r>
          </a:p>
          <a:p>
            <a:pPr indent="-228600" defTabSz="914400"/>
            <a:endParaRPr lang="en-US" sz="1700" dirty="0">
              <a:latin typeface="+mn-lt"/>
              <a:cs typeface="+mn-cs"/>
            </a:endParaRPr>
          </a:p>
        </p:txBody>
      </p:sp>
      <p:pic>
        <p:nvPicPr>
          <p:cNvPr id="11" name="Picture 10">
            <a:extLst>
              <a:ext uri="{FF2B5EF4-FFF2-40B4-BE49-F238E27FC236}">
                <a16:creationId xmlns:a16="http://schemas.microsoft.com/office/drawing/2014/main" id="{C8153FED-3084-3A4A-8B02-653CF6F56E2D}"/>
              </a:ext>
            </a:extLst>
          </p:cNvPr>
          <p:cNvPicPr>
            <a:picLocks noChangeAspect="1"/>
          </p:cNvPicPr>
          <p:nvPr/>
        </p:nvPicPr>
        <p:blipFill rotWithShape="1">
          <a:blip r:embed="rId3" cstate="email">
            <a:extLst>
              <a:ext uri="{BEBA8EAE-BF5A-486C-A8C5-ECC9F3942E4B}">
                <a14:imgProps xmlns:a14="http://schemas.microsoft.com/office/drawing/2010/main">
                  <a14:imgLayer r:embed="rId4">
                    <a14:imgEffect>
                      <a14:backgroundRemoval t="7018" b="89474" l="9524" r="99524">
                        <a14:foregroundMark x1="24762" y1="40351" x2="48095" y2="35088"/>
                        <a14:foregroundMark x1="48095" y1="35088" x2="72381" y2="47368"/>
                        <a14:foregroundMark x1="72381" y1="47368" x2="90952" y2="43860"/>
                        <a14:foregroundMark x1="90952" y1="43860" x2="73333" y2="63158"/>
                        <a14:foregroundMark x1="73333" y1="63158" x2="34286" y2="38596"/>
                        <a14:foregroundMark x1="34286" y1="38596" x2="53333" y2="26316"/>
                        <a14:foregroundMark x1="53333" y1="26316" x2="90476" y2="28070"/>
                        <a14:foregroundMark x1="90476" y1="28070" x2="89524" y2="47368"/>
                        <a14:foregroundMark x1="80000" y1="7018" x2="99048" y2="15789"/>
                        <a14:foregroundMark x1="99048" y1="15789" x2="96190" y2="82456"/>
                        <a14:foregroundMark x1="96190" y1="82456" x2="94286" y2="17544"/>
                        <a14:foregroundMark x1="72857" y1="12281" x2="31429" y2="21053"/>
                        <a14:foregroundMark x1="31429" y1="21053" x2="40476" y2="78947"/>
                        <a14:foregroundMark x1="40476" y1="78947" x2="61905" y2="82456"/>
                        <a14:foregroundMark x1="61905" y1="82456" x2="77143" y2="80702"/>
                        <a14:foregroundMark x1="18095" y1="17544" x2="30000" y2="78947"/>
                        <a14:foregroundMark x1="99524" y1="12281" x2="99524" y2="12281"/>
                        <a14:foregroundMark x1="31429" y1="92982" x2="53333" y2="96491"/>
                        <a14:foregroundMark x1="53333" y1="96491" x2="73810" y2="87719"/>
                        <a14:foregroundMark x1="73810" y1="87719" x2="97619" y2="89474"/>
                        <a14:foregroundMark x1="97619" y1="89474" x2="33333" y2="78947"/>
                      </a14:backgroundRemoval>
                    </a14:imgEffect>
                  </a14:imgLayer>
                </a14:imgProps>
              </a:ext>
              <a:ext uri="{28A0092B-C50C-407E-A947-70E740481C1C}">
                <a14:useLocalDpi xmlns:a14="http://schemas.microsoft.com/office/drawing/2010/main"/>
              </a:ext>
            </a:extLst>
          </a:blip>
          <a:srcRect/>
          <a:stretch/>
        </p:blipFill>
        <p:spPr>
          <a:xfrm>
            <a:off x="6768548" y="327025"/>
            <a:ext cx="2375452" cy="646330"/>
          </a:xfrm>
          <a:prstGeom prst="rect">
            <a:avLst/>
          </a:prstGeom>
        </p:spPr>
      </p:pic>
    </p:spTree>
    <p:extLst>
      <p:ext uri="{BB962C8B-B14F-4D97-AF65-F5344CB8AC3E}">
        <p14:creationId xmlns:p14="http://schemas.microsoft.com/office/powerpoint/2010/main" val="33183539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224889" y="103868"/>
            <a:ext cx="4040626" cy="1325563"/>
          </a:xfrm>
        </p:spPr>
        <p:txBody>
          <a:bodyPr vert="horz" lIns="91440" tIns="45720" rIns="91440" bIns="45720" rtlCol="0" anchor="ctr">
            <a:normAutofit/>
          </a:bodyPr>
          <a:lstStyle/>
          <a:p>
            <a:r>
              <a:rPr lang="en-US"/>
              <a:t>Sources</a:t>
            </a:r>
          </a:p>
        </p:txBody>
      </p:sp>
      <p:pic>
        <p:nvPicPr>
          <p:cNvPr id="4" name="Picture 1" descr="BBM.jpg"/>
          <p:cNvPicPr>
            <a:picLocks noChangeAspect="1"/>
          </p:cNvPicPr>
          <p:nvPr/>
        </p:nvPicPr>
        <p:blipFill rotWithShape="1">
          <a:blip r:embed="rId3" cstate="email">
            <a:extLst>
              <a:ext uri="{28A0092B-C50C-407E-A947-70E740481C1C}">
                <a14:useLocalDpi xmlns:a14="http://schemas.microsoft.com/office/drawing/2010/main"/>
              </a:ext>
            </a:extLst>
          </a:blip>
          <a:srcRect r="-2" b="-2"/>
          <a:stretch/>
        </p:blipFill>
        <p:spPr bwMode="auto">
          <a:xfrm>
            <a:off x="6444343" y="3263706"/>
            <a:ext cx="2699657" cy="3594294"/>
          </a:xfrm>
          <a:custGeom>
            <a:avLst/>
            <a:gdLst>
              <a:gd name="connsiteX0" fmla="*/ 3374687 w 5570706"/>
              <a:gd name="connsiteY0" fmla="*/ 0 h 5562584"/>
              <a:gd name="connsiteX1" fmla="*/ 5521301 w 5570706"/>
              <a:gd name="connsiteY1" fmla="*/ 770615 h 5562584"/>
              <a:gd name="connsiteX2" fmla="*/ 5570706 w 5570706"/>
              <a:gd name="connsiteY2" fmla="*/ 815517 h 5562584"/>
              <a:gd name="connsiteX3" fmla="*/ 5570706 w 5570706"/>
              <a:gd name="connsiteY3" fmla="*/ 5562584 h 5562584"/>
              <a:gd name="connsiteX4" fmla="*/ 808135 w 5570706"/>
              <a:gd name="connsiteY4" fmla="*/ 5562584 h 5562584"/>
              <a:gd name="connsiteX5" fmla="*/ 770615 w 5570706"/>
              <a:gd name="connsiteY5" fmla="*/ 5521302 h 5562584"/>
              <a:gd name="connsiteX6" fmla="*/ 0 w 5570706"/>
              <a:gd name="connsiteY6" fmla="*/ 3374687 h 5562584"/>
              <a:gd name="connsiteX7" fmla="*/ 3374687 w 5570706"/>
              <a:gd name="connsiteY7" fmla="*/ 0 h 55625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570706" h="5562584">
                <a:moveTo>
                  <a:pt x="3374687" y="0"/>
                </a:moveTo>
                <a:cubicBezTo>
                  <a:pt x="4190094" y="0"/>
                  <a:pt x="4937956" y="289196"/>
                  <a:pt x="5521301" y="770615"/>
                </a:cubicBezTo>
                <a:lnTo>
                  <a:pt x="5570706" y="815517"/>
                </a:lnTo>
                <a:lnTo>
                  <a:pt x="5570706" y="5562584"/>
                </a:lnTo>
                <a:lnTo>
                  <a:pt x="808135" y="5562584"/>
                </a:lnTo>
                <a:lnTo>
                  <a:pt x="770615" y="5521302"/>
                </a:lnTo>
                <a:cubicBezTo>
                  <a:pt x="289196" y="4937957"/>
                  <a:pt x="0" y="4190095"/>
                  <a:pt x="0" y="3374687"/>
                </a:cubicBezTo>
                <a:cubicBezTo>
                  <a:pt x="0" y="1510899"/>
                  <a:pt x="1510899" y="0"/>
                  <a:pt x="3374687" y="0"/>
                </a:cubicBezTo>
                <a:close/>
              </a:path>
            </a:pathLst>
          </a:cu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9" name="Oval 8">
            <a:extLst>
              <a:ext uri="{FF2B5EF4-FFF2-40B4-BE49-F238E27FC236}">
                <a16:creationId xmlns:a16="http://schemas.microsoft.com/office/drawing/2014/main" id="{1D460C86-854F-4FB3-ABC2-E823D8FEB9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2588" y="1656147"/>
            <a:ext cx="409575" cy="5461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1" name="Arc 10">
            <a:extLst>
              <a:ext uri="{FF2B5EF4-FFF2-40B4-BE49-F238E27FC236}">
                <a16:creationId xmlns:a16="http://schemas.microsoft.com/office/drawing/2014/main" id="{BB48116A-278A-4CC5-89D3-9DE8E8FF12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01054" y="587516"/>
            <a:ext cx="2240924" cy="2987899"/>
          </a:xfrm>
          <a:prstGeom prst="arc">
            <a:avLst>
              <a:gd name="adj1" fmla="val 15817365"/>
              <a:gd name="adj2" fmla="val 178138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3" name="Content Placeholder 2"/>
          <p:cNvSpPr>
            <a:spLocks noGrp="1"/>
          </p:cNvSpPr>
          <p:nvPr>
            <p:ph type="body" sz="quarter" idx="4294967295"/>
          </p:nvPr>
        </p:nvSpPr>
        <p:spPr>
          <a:xfrm>
            <a:off x="-55894" y="1421948"/>
            <a:ext cx="6630865" cy="5090122"/>
          </a:xfrm>
        </p:spPr>
        <p:txBody>
          <a:bodyPr vert="horz" lIns="91440" tIns="45720" rIns="91440" bIns="45720" rtlCol="0">
            <a:noAutofit/>
          </a:bodyPr>
          <a:lstStyle/>
          <a:p>
            <a:r>
              <a:rPr lang="en-AU" sz="950" dirty="0"/>
              <a:t>Fleming, A. (2013, May 8). Restaurant menu psychology: tricks to make us order more. </a:t>
            </a:r>
            <a:r>
              <a:rPr lang="en-AU" sz="950" i="1" dirty="0"/>
              <a:t>The Guardian</a:t>
            </a:r>
            <a:r>
              <a:rPr lang="en-AU" sz="950" dirty="0"/>
              <a:t>. Retrieved from </a:t>
            </a:r>
            <a:r>
              <a:rPr lang="en-AU" sz="950" dirty="0">
                <a:hlinkClick r:id="rId4"/>
              </a:rPr>
              <a:t>https://www.theguardian.com/lifeandstyle/wordofmouth/2013/may/08/restaurant-menu-psychology-tricks-order-more</a:t>
            </a:r>
            <a:endParaRPr lang="en-AU" sz="950" dirty="0"/>
          </a:p>
          <a:p>
            <a:r>
              <a:rPr lang="en-AU" sz="950" dirty="0"/>
              <a:t>Ford, Hunter, Tinton &amp; </a:t>
            </a:r>
            <a:r>
              <a:rPr lang="en-AU" sz="950" dirty="0" err="1"/>
              <a:t>Rippington</a:t>
            </a:r>
            <a:r>
              <a:rPr lang="en-AU" sz="950" dirty="0"/>
              <a:t>, (2015).  </a:t>
            </a:r>
            <a:r>
              <a:rPr lang="en-AU" sz="950" i="1" dirty="0"/>
              <a:t>Professional chef : commercial cookery volume 2</a:t>
            </a:r>
            <a:r>
              <a:rPr lang="en-AU" sz="950" dirty="0"/>
              <a:t> (2nd edition). Cengage Learning Australia, South Melbourne, Victoria, Australia</a:t>
            </a:r>
            <a:endParaRPr lang="en-US" sz="950" dirty="0"/>
          </a:p>
          <a:p>
            <a:r>
              <a:rPr lang="en-US" sz="950" dirty="0"/>
              <a:t>Jones, L (2020, January 2), Veganism: Why are vegan diets on the rise? </a:t>
            </a:r>
            <a:r>
              <a:rPr lang="en-US" sz="950" i="1" dirty="0"/>
              <a:t>BBC News</a:t>
            </a:r>
            <a:r>
              <a:rPr lang="en-US" sz="950" dirty="0"/>
              <a:t>. Retrieved from </a:t>
            </a:r>
            <a:r>
              <a:rPr lang="en-US" sz="950" dirty="0">
                <a:hlinkClick r:id="rId5"/>
              </a:rPr>
              <a:t>https://www.bbc.com/news/business-44488051</a:t>
            </a:r>
            <a:endParaRPr lang="en-US" sz="950" dirty="0"/>
          </a:p>
          <a:p>
            <a:r>
              <a:rPr lang="en-US" sz="950" dirty="0"/>
              <a:t>Kale, S. (2019, Sep 11). 'Eating that meal could kill you': when cooks don't take food allergies seriously. </a:t>
            </a:r>
            <a:r>
              <a:rPr lang="en-US" sz="950" i="1" dirty="0"/>
              <a:t>The Guardian</a:t>
            </a:r>
            <a:r>
              <a:rPr lang="en-US" sz="950" dirty="0"/>
              <a:t>. Retrieved from </a:t>
            </a:r>
            <a:r>
              <a:rPr lang="en-US" sz="950" dirty="0">
                <a:hlinkClick r:id="rId6"/>
              </a:rPr>
              <a:t>https://www.theguardian.com/society/2019/sep/11/take-food-allergies-seriously-people-can-die</a:t>
            </a:r>
            <a:endParaRPr lang="en-US" sz="950" dirty="0"/>
          </a:p>
          <a:p>
            <a:r>
              <a:rPr lang="en-US" sz="950" dirty="0"/>
              <a:t>Kotler, P., Bowen, J., Makens, J., &amp; </a:t>
            </a:r>
            <a:r>
              <a:rPr lang="en-US" sz="950" dirty="0" err="1"/>
              <a:t>Baloglu</a:t>
            </a:r>
            <a:r>
              <a:rPr lang="en-US" sz="950" dirty="0"/>
              <a:t>, S. (2017). Marketing for hospitality and tourism (7th ed.). Boston: Pearson. Page 180</a:t>
            </a:r>
          </a:p>
          <a:p>
            <a:r>
              <a:rPr lang="en-US" sz="950" dirty="0"/>
              <a:t>Leon, H. (2017, Dec 6). Bad Restaurant Food Photography: Strikes Again! </a:t>
            </a:r>
            <a:r>
              <a:rPr lang="en-US" sz="950" i="1" dirty="0"/>
              <a:t>Huffington Post</a:t>
            </a:r>
            <a:r>
              <a:rPr lang="en-US" sz="950" dirty="0"/>
              <a:t>. Retrieved from </a:t>
            </a:r>
            <a:r>
              <a:rPr lang="en-US" sz="950" dirty="0">
                <a:hlinkClick r:id="rId7"/>
              </a:rPr>
              <a:t>https://www.huffpost.com/entry/bad-restaurant-food-photo_2_b_3111691</a:t>
            </a:r>
            <a:endParaRPr lang="en-US" sz="950" dirty="0"/>
          </a:p>
          <a:p>
            <a:r>
              <a:rPr lang="en-US" sz="950" dirty="0"/>
              <a:t>Preston, D. (2019, Dec 24). How to take perfect food photos. Tech Advisor. Retrieved from </a:t>
            </a:r>
            <a:r>
              <a:rPr lang="en-US" sz="950" dirty="0">
                <a:hlinkClick r:id="rId8"/>
              </a:rPr>
              <a:t>https://www.techadvisor.co.uk/how-to/photo-video/take-perfect-food-photos-3780609/</a:t>
            </a:r>
            <a:endParaRPr lang="en-US" sz="950" dirty="0"/>
          </a:p>
          <a:p>
            <a:r>
              <a:rPr lang="en-US" sz="950" dirty="0" err="1"/>
              <a:t>Poundstone</a:t>
            </a:r>
            <a:r>
              <a:rPr lang="en-US" sz="950" dirty="0"/>
              <a:t>, W. (2010, 21 January). How restaurants entice us into choosing expensive meals. </a:t>
            </a:r>
            <a:r>
              <a:rPr lang="en-US" sz="950" i="1" dirty="0"/>
              <a:t>The Guardian</a:t>
            </a:r>
            <a:r>
              <a:rPr lang="en-US" sz="950" dirty="0"/>
              <a:t>. Retrieved from </a:t>
            </a:r>
            <a:r>
              <a:rPr lang="en-US" sz="950" dirty="0">
                <a:hlinkClick r:id="rId9"/>
              </a:rPr>
              <a:t>https://www.theguardian.com/lifeandstyle/2010/jan/21/menus-cunning-marketing-ploys</a:t>
            </a:r>
            <a:endParaRPr lang="en-US" sz="950" dirty="0"/>
          </a:p>
          <a:p>
            <a:r>
              <a:rPr lang="en-US" sz="950" dirty="0" err="1"/>
              <a:t>Stennet</a:t>
            </a:r>
            <a:r>
              <a:rPr lang="en-US" sz="950" dirty="0"/>
              <a:t>, D. (2017, October 28). This Is How Restaurants Trick You Into Overspending Every Time You Dine Out. The Penny Hoarder. Retrieved from </a:t>
            </a:r>
            <a:r>
              <a:rPr lang="en-US" sz="950" dirty="0">
                <a:hlinkClick r:id="rId10"/>
              </a:rPr>
              <a:t>https://www.thepennyhoarder.com/save-money/restaurant-menu-tricks/</a:t>
            </a:r>
            <a:endParaRPr lang="en-US" sz="950" dirty="0"/>
          </a:p>
          <a:p>
            <a:r>
              <a:rPr lang="en-US" sz="950" dirty="0"/>
              <a:t>Street Food Revolution (n.d.) </a:t>
            </a:r>
            <a:r>
              <a:rPr lang="en-US" sz="950" i="1" dirty="0"/>
              <a:t>The Food People</a:t>
            </a:r>
            <a:r>
              <a:rPr lang="en-US" sz="950" dirty="0"/>
              <a:t>. Retrieved from </a:t>
            </a:r>
            <a:r>
              <a:rPr lang="en-US" sz="950" dirty="0">
                <a:hlinkClick r:id="rId11"/>
              </a:rPr>
              <a:t>https://thefoodpeople.co.uk/infographics/street-food</a:t>
            </a:r>
            <a:endParaRPr lang="en-US" sz="950" dirty="0"/>
          </a:p>
          <a:p>
            <a:r>
              <a:rPr lang="en-US" sz="950" dirty="0"/>
              <a:t>The Entrepreneur Staff Media Inc, (n.d.) How to Start a Restaurant, </a:t>
            </a:r>
            <a:r>
              <a:rPr lang="en-US" sz="950" i="1" dirty="0"/>
              <a:t>Entrepreneur Asia Pacific</a:t>
            </a:r>
            <a:r>
              <a:rPr lang="en-US" sz="950" dirty="0"/>
              <a:t>. Retrieved from </a:t>
            </a:r>
            <a:r>
              <a:rPr lang="en-US" sz="950" dirty="0">
                <a:hlinkClick r:id="rId12"/>
              </a:rPr>
              <a:t>https://www.entrepreneur.com/article/73384</a:t>
            </a:r>
            <a:endParaRPr lang="en-US" sz="950" dirty="0"/>
          </a:p>
          <a:p>
            <a:r>
              <a:rPr lang="en-US" sz="950" dirty="0"/>
              <a:t>Walker, J. R. (2017). The restaurant : from concept to operation. [Book] (8th ed.). John Wiley </a:t>
            </a:r>
          </a:p>
          <a:p>
            <a:r>
              <a:rPr lang="en-US" sz="950" dirty="0"/>
              <a:t>Walker, J. R. (2014). The restaurant : from concept to operation. [Book] (7th ed.). John Wiley – Chapter 4</a:t>
            </a:r>
          </a:p>
          <a:p>
            <a:r>
              <a:rPr lang="en-US" sz="950" dirty="0" err="1"/>
              <a:t>Wildren</a:t>
            </a:r>
            <a:r>
              <a:rPr lang="en-US" sz="950" dirty="0"/>
              <a:t>, N. (2019, May 6). The kids' menu is all grown up at these child-friendly restaurants. Good Food. Retrieved from </a:t>
            </a:r>
            <a:r>
              <a:rPr lang="en-US" sz="950" dirty="0">
                <a:hlinkClick r:id="rId13"/>
              </a:rPr>
              <a:t>https://www.goodfood.com.au/eat-out/news/child-friendly-restaurants-the-kids-menu-grows-up-20190501-h1dyd4</a:t>
            </a:r>
            <a:endParaRPr lang="en-US" sz="950" dirty="0"/>
          </a:p>
          <a:p>
            <a:endParaRPr lang="en-US" sz="1200" dirty="0"/>
          </a:p>
          <a:p>
            <a:endParaRPr lang="en-US" sz="1200" dirty="0"/>
          </a:p>
        </p:txBody>
      </p:sp>
    </p:spTree>
    <p:extLst>
      <p:ext uri="{BB962C8B-B14F-4D97-AF65-F5344CB8AC3E}">
        <p14:creationId xmlns:p14="http://schemas.microsoft.com/office/powerpoint/2010/main" val="397936858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b="0"/>
              <a:t>Thank you</a:t>
            </a:r>
            <a:br>
              <a:rPr lang="en-US" b="0"/>
            </a:br>
            <a:r>
              <a:rPr lang="en-US" b="0"/>
              <a:t>What questions do you have?...</a:t>
            </a:r>
          </a:p>
        </p:txBody>
      </p:sp>
      <p:sp>
        <p:nvSpPr>
          <p:cNvPr id="3" name="Title 1"/>
          <p:cNvSpPr txBox="1">
            <a:spLocks/>
          </p:cNvSpPr>
          <p:nvPr/>
        </p:nvSpPr>
        <p:spPr>
          <a:xfrm>
            <a:off x="631508" y="5295266"/>
            <a:ext cx="78867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kern="1200">
                <a:solidFill>
                  <a:schemeClr val="bg1"/>
                </a:solidFill>
                <a:latin typeface="Arial" panose="020B0604020202020204" pitchFamily="34" charset="0"/>
                <a:ea typeface="+mj-ea"/>
                <a:cs typeface="Arial" panose="020B0604020202020204" pitchFamily="34" charset="0"/>
              </a:defRPr>
            </a:lvl1pPr>
          </a:lstStyle>
          <a:p>
            <a:pPr algn="ctr"/>
            <a:endParaRPr lang="en-US" sz="3000" b="0"/>
          </a:p>
        </p:txBody>
      </p:sp>
      <p:sp>
        <p:nvSpPr>
          <p:cNvPr id="4" name="Rectangle 3">
            <a:extLst>
              <a:ext uri="{FF2B5EF4-FFF2-40B4-BE49-F238E27FC236}">
                <a16:creationId xmlns:a16="http://schemas.microsoft.com/office/drawing/2014/main" id="{FD6B752A-7305-D24E-B4C7-B6A16E11ACEA}"/>
              </a:ext>
            </a:extLst>
          </p:cNvPr>
          <p:cNvSpPr/>
          <p:nvPr/>
        </p:nvSpPr>
        <p:spPr>
          <a:xfrm>
            <a:off x="1927655" y="5380672"/>
            <a:ext cx="5869458" cy="1477328"/>
          </a:xfrm>
          <a:prstGeom prst="rect">
            <a:avLst/>
          </a:prstGeom>
        </p:spPr>
        <p:txBody>
          <a:bodyPr wrap="square">
            <a:spAutoFit/>
          </a:bodyPr>
          <a:lstStyle/>
          <a:p>
            <a:pPr algn="ctr"/>
            <a:r>
              <a:rPr lang="en-AU" sz="1000">
                <a:solidFill>
                  <a:schemeClr val="bg1"/>
                </a:solidFill>
                <a:latin typeface="Arial" panose="020B0604020202020204" pitchFamily="34" charset="0"/>
                <a:ea typeface="Calibri"/>
                <a:cs typeface="Arial" panose="020B0604020202020204" pitchFamily="34" charset="0"/>
              </a:rPr>
              <a:t>COMMONWEALTH OF AUSTRALIA</a:t>
            </a:r>
          </a:p>
          <a:p>
            <a:pPr algn="ctr"/>
            <a:r>
              <a:rPr lang="en-AU" sz="1000">
                <a:solidFill>
                  <a:schemeClr val="bg1"/>
                </a:solidFill>
                <a:latin typeface="Arial" panose="020B0604020202020204" pitchFamily="34" charset="0"/>
                <a:ea typeface="Calibri"/>
                <a:cs typeface="Arial" panose="020B0604020202020204" pitchFamily="34" charset="0"/>
              </a:rPr>
              <a:t>Copyright Regulations 1969</a:t>
            </a:r>
          </a:p>
          <a:p>
            <a:pPr algn="ctr"/>
            <a:r>
              <a:rPr lang="en-AU" sz="1000">
                <a:solidFill>
                  <a:schemeClr val="bg1"/>
                </a:solidFill>
                <a:latin typeface="Arial" panose="020B0604020202020204" pitchFamily="34" charset="0"/>
                <a:ea typeface="Calibri"/>
                <a:cs typeface="Arial" panose="020B0604020202020204" pitchFamily="34" charset="0"/>
              </a:rPr>
              <a:t>WARNING</a:t>
            </a:r>
          </a:p>
          <a:p>
            <a:pPr algn="ctr"/>
            <a:r>
              <a:rPr lang="en-AU" sz="1000">
                <a:solidFill>
                  <a:schemeClr val="bg1"/>
                </a:solidFill>
                <a:latin typeface="Arial" panose="020B0604020202020204" pitchFamily="34" charset="0"/>
                <a:ea typeface="Calibri"/>
                <a:cs typeface="Arial" panose="020B0604020202020204" pitchFamily="34" charset="0"/>
              </a:rPr>
              <a:t>This material has been reproduced and communicated to you by or on behalf of International College of Management, Sydney pursuant to Part VB of the Copyright Act 1968 (the Act).</a:t>
            </a:r>
          </a:p>
          <a:p>
            <a:pPr algn="ctr"/>
            <a:r>
              <a:rPr lang="en-AU" sz="1000">
                <a:solidFill>
                  <a:schemeClr val="bg1"/>
                </a:solidFill>
                <a:latin typeface="Arial" panose="020B0604020202020204" pitchFamily="34" charset="0"/>
                <a:ea typeface="Calibri"/>
                <a:cs typeface="Arial" panose="020B0604020202020204" pitchFamily="34" charset="0"/>
              </a:rPr>
              <a:t>The material in this communication may be subject to copyright under the Act. Any further reproduction or communication of this material by you may be the subject of copyright protection under the Act.</a:t>
            </a:r>
          </a:p>
          <a:p>
            <a:pPr algn="ctr"/>
            <a:r>
              <a:rPr lang="en-AU" sz="1000">
                <a:solidFill>
                  <a:schemeClr val="bg1"/>
                </a:solidFill>
                <a:latin typeface="Arial" panose="020B0604020202020204" pitchFamily="34" charset="0"/>
                <a:ea typeface="Calibri"/>
                <a:cs typeface="Arial" panose="020B0604020202020204" pitchFamily="34" charset="0"/>
              </a:rPr>
              <a:t>Do not remove this notice.</a:t>
            </a:r>
          </a:p>
        </p:txBody>
      </p:sp>
    </p:spTree>
    <p:extLst>
      <p:ext uri="{BB962C8B-B14F-4D97-AF65-F5344CB8AC3E}">
        <p14:creationId xmlns:p14="http://schemas.microsoft.com/office/powerpoint/2010/main" val="3303861630"/>
      </p:ext>
    </p:extLst>
  </p:cSld>
  <p:clrMapOvr>
    <a:masterClrMapping/>
  </p:clrMapOvr>
</p:sld>
</file>

<file path=ppt/theme/theme1.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3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5_Custom Design">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F656A526470D2542940F31256110AA09" ma:contentTypeVersion="2" ma:contentTypeDescription="Create a new document." ma:contentTypeScope="" ma:versionID="04bbd759d20b8f26dca387ef5a33957e">
  <xsd:schema xmlns:xsd="http://www.w3.org/2001/XMLSchema" xmlns:xs="http://www.w3.org/2001/XMLSchema" xmlns:p="http://schemas.microsoft.com/office/2006/metadata/properties" xmlns:ns2="a338dfcc-dbb0-4b4e-9605-5ddebb6f465d" targetNamespace="http://schemas.microsoft.com/office/2006/metadata/properties" ma:root="true" ma:fieldsID="18dc7c8584c5a1bc680a4e13bbaf8b5e" ns2:_="">
    <xsd:import namespace="a338dfcc-dbb0-4b4e-9605-5ddebb6f465d"/>
    <xsd:element name="properties">
      <xsd:complexType>
        <xsd:sequence>
          <xsd:element name="documentManagement">
            <xsd:complexType>
              <xsd:all>
                <xsd:element ref="ns2:MediaServiceMetadata" minOccurs="0"/>
                <xsd:element ref="ns2: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338dfcc-dbb0-4b4e-9605-5ddebb6f465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ABE02B31-F34B-4E18-8C84-0623F31763EB}">
  <ds:schemaRefs>
    <ds:schemaRef ds:uri="http://schemas.microsoft.com/sharepoint/v3/contenttype/forms"/>
  </ds:schemaRefs>
</ds:datastoreItem>
</file>

<file path=customXml/itemProps2.xml><?xml version="1.0" encoding="utf-8"?>
<ds:datastoreItem xmlns:ds="http://schemas.openxmlformats.org/officeDocument/2006/customXml" ds:itemID="{2621D074-0864-4C12-87F6-6D22E58D8E8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338dfcc-dbb0-4b4e-9605-5ddebb6f465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28324C9D-A4D4-4EA5-B76C-8491F2658EB9}">
  <ds:schemaRefs>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otalTime>13077</TotalTime>
  <Words>3165</Words>
  <Application>Microsoft Office PowerPoint</Application>
  <PresentationFormat>On-screen Show (4:3)</PresentationFormat>
  <Paragraphs>316</Paragraphs>
  <Slides>46</Slides>
  <Notes>21</Notes>
  <HiddenSlides>0</HiddenSlides>
  <MMClips>0</MMClips>
  <ScaleCrop>false</ScaleCrop>
  <HeadingPairs>
    <vt:vector size="6" baseType="variant">
      <vt:variant>
        <vt:lpstr>Fonts Used</vt:lpstr>
      </vt:variant>
      <vt:variant>
        <vt:i4>4</vt:i4>
      </vt:variant>
      <vt:variant>
        <vt:lpstr>Theme</vt:lpstr>
      </vt:variant>
      <vt:variant>
        <vt:i4>5</vt:i4>
      </vt:variant>
      <vt:variant>
        <vt:lpstr>Slide Titles</vt:lpstr>
      </vt:variant>
      <vt:variant>
        <vt:i4>46</vt:i4>
      </vt:variant>
    </vt:vector>
  </HeadingPairs>
  <TitlesOfParts>
    <vt:vector size="55" baseType="lpstr">
      <vt:lpstr>Arial</vt:lpstr>
      <vt:lpstr>Avenir Next LT Pro</vt:lpstr>
      <vt:lpstr>Calibri</vt:lpstr>
      <vt:lpstr>Calibri Light</vt:lpstr>
      <vt:lpstr>1_Custom Design</vt:lpstr>
      <vt:lpstr>2_Custom Design</vt:lpstr>
      <vt:lpstr>3_Custom Design</vt:lpstr>
      <vt:lpstr>5_Custom Design</vt:lpstr>
      <vt:lpstr>Custom Design</vt:lpstr>
      <vt:lpstr>PowerPoint Presentation</vt:lpstr>
      <vt:lpstr>International Restaurant Concepts The Menu</vt:lpstr>
      <vt:lpstr>Weekly Content</vt:lpstr>
      <vt:lpstr>PowerPoint Presentation</vt:lpstr>
      <vt:lpstr>Activity 4.1 Review</vt:lpstr>
      <vt:lpstr>The History of the Menu</vt:lpstr>
      <vt:lpstr>The Importance of a Menu</vt:lpstr>
      <vt:lpstr>PowerPoint Presentation</vt:lpstr>
      <vt:lpstr>Considerations in Planning a Menu  </vt:lpstr>
      <vt:lpstr>Types of  Menus</vt:lpstr>
      <vt:lpstr>Seasonality: Reasons to incorporate seasonal ingredients?</vt:lpstr>
      <vt:lpstr>4.3 Pearls of Wisdom  “How I Create a Menu” with Atul Kochhar</vt:lpstr>
      <vt:lpstr>Dietaries…</vt:lpstr>
      <vt:lpstr>Allergies: Eating that meal could kill you…</vt:lpstr>
      <vt:lpstr>Children’s Menus</vt:lpstr>
      <vt:lpstr>4.4 Activity: Compare restaurant menus from Dubai and Sydney</vt:lpstr>
      <vt:lpstr>Menu Engineering</vt:lpstr>
      <vt:lpstr>Menu Engineering continued…</vt:lpstr>
      <vt:lpstr>PowerPoint Presentation</vt:lpstr>
      <vt:lpstr>4.5 Activity: Where do you think the following dishes would fit into our quadrants? Explain your reasoning.</vt:lpstr>
      <vt:lpstr>Let’s look at this example…</vt:lpstr>
      <vt:lpstr>Boathouse Shelly Beach regular vs. COVID</vt:lpstr>
      <vt:lpstr>Menu Design and Layout</vt:lpstr>
      <vt:lpstr>Menu Design and Layout continued</vt:lpstr>
      <vt:lpstr>If there are no Dollar signs, are you really spending money?</vt:lpstr>
      <vt:lpstr>What a Difference a Penny/ Cent Makes?</vt:lpstr>
      <vt:lpstr>Eye movements on restaurant menus: A revisitation on gaze motion and consumer scan paths</vt:lpstr>
      <vt:lpstr>Eye movements on restaurant menus: A revisitation on gaze motion and consumer scan paths</vt:lpstr>
      <vt:lpstr>User Experience (UX) or User Interface (UI) or Design</vt:lpstr>
      <vt:lpstr>Guest Speaker: Kiarne Greener</vt:lpstr>
      <vt:lpstr>How Covid has changed menu design… </vt:lpstr>
      <vt:lpstr>Colour Theory</vt:lpstr>
      <vt:lpstr>Colour Theory</vt:lpstr>
      <vt:lpstr>4.6 Activity: Sample Menu - Critique</vt:lpstr>
      <vt:lpstr>Food Photos- Yes or No?</vt:lpstr>
      <vt:lpstr>Food Photography and Styling is an Art…</vt:lpstr>
      <vt:lpstr>Balancing Visual Appeal, Novelty and Flavour</vt:lpstr>
      <vt:lpstr>4.7 Pearls of Wisdom  “Food Styling” with Olivia Casson</vt:lpstr>
      <vt:lpstr>Menu Pricing and Size</vt:lpstr>
      <vt:lpstr>Be Aware of Trends…</vt:lpstr>
      <vt:lpstr>Cross Cultural Marketing:  McDonald’s Global Menu Variations</vt:lpstr>
      <vt:lpstr>Location and Product Offering  Soho House: A Sense of Place</vt:lpstr>
      <vt:lpstr>4.8 Activity: Research and Share</vt:lpstr>
      <vt:lpstr>Closing Thoughts…</vt:lpstr>
      <vt:lpstr>Sources</vt:lpstr>
      <vt:lpstr>Thank you What questions do you have?...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Nassima Kennedy</dc:creator>
  <cp:lastModifiedBy>Vuxuanquynh Nguyen</cp:lastModifiedBy>
  <cp:revision>75</cp:revision>
  <dcterms:created xsi:type="dcterms:W3CDTF">2020-06-24T04:44:42Z</dcterms:created>
  <dcterms:modified xsi:type="dcterms:W3CDTF">2021-12-16T13:07:18Z</dcterms:modified>
</cp:coreProperties>
</file>